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64" r:id="rId2"/>
    <p:sldId id="408" r:id="rId3"/>
    <p:sldId id="401" r:id="rId4"/>
    <p:sldId id="405" r:id="rId5"/>
    <p:sldId id="398" r:id="rId6"/>
    <p:sldId id="400" r:id="rId7"/>
    <p:sldId id="410" r:id="rId8"/>
    <p:sldId id="411" r:id="rId9"/>
    <p:sldId id="425" r:id="rId10"/>
    <p:sldId id="436" r:id="rId11"/>
    <p:sldId id="423" r:id="rId12"/>
    <p:sldId id="421" r:id="rId13"/>
    <p:sldId id="417" r:id="rId14"/>
    <p:sldId id="416" r:id="rId15"/>
    <p:sldId id="430" r:id="rId16"/>
    <p:sldId id="427" r:id="rId17"/>
    <p:sldId id="431" r:id="rId18"/>
    <p:sldId id="433" r:id="rId19"/>
    <p:sldId id="434" r:id="rId20"/>
    <p:sldId id="43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050"/>
    <a:srgbClr val="8D8473"/>
    <a:srgbClr val="FFFF66"/>
    <a:srgbClr val="FF9933"/>
    <a:srgbClr val="A4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1" autoAdjust="0"/>
    <p:restoredTop sz="90929"/>
  </p:normalViewPr>
  <p:slideViewPr>
    <p:cSldViewPr>
      <p:cViewPr varScale="1">
        <p:scale>
          <a:sx n="111" d="100"/>
          <a:sy n="111" d="100"/>
        </p:scale>
        <p:origin x="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4BA471-F815-4D5F-BCD5-9EAA01B917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8894C6A-41E5-4DD5-A00C-565F3683F0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83FEE9-934F-42C2-A1BC-3BE9034731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A819149-F216-4FF1-954E-08F7717B72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45229B8-F5BB-4EA2-A6B2-609DC9ADF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8D328E-019D-458A-9034-6A2CEECDD19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440129-06F2-4D47-96F7-58F3A98B7B97}" type="slidenum">
              <a:rPr lang="en-US" altLang="nl-NL" sz="1200" smtClean="0"/>
              <a:pPr/>
              <a:t>1</a:t>
            </a:fld>
            <a:endParaRPr lang="en-US" altLang="nl-NL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9FC0-ED77-432B-90F8-586AD16FF9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978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20FF-7928-4A40-991A-4908E61167B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052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7217-0695-4EC8-B126-D9729F7B505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112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9CFD-95D6-4E23-BBE9-4BC8954164A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735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5399-3521-4072-B639-829740269CC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1809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E600-7495-4B25-A9C8-D0691DD4D63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832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EB60-59D8-4ECC-AED2-3904F892785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856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38D9-443D-4877-AED8-2AD7CA108AC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6341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204D-D764-4029-B892-3A6B72436A7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106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A770-D8DC-479F-9A83-41AB2C6B72E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789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649A-9C70-4E4B-AC2C-68C4E27730B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484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4299F-31AE-4A81-A47F-C0AD59D4772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commons.wikimedia.org/wiki/File:Kette_und_Schu%C3%9F_num_co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s://www.google.nl/url?sa=i&amp;rct=j&amp;q=&amp;esrc=s&amp;source=images&amp;cd=&amp;ved=2ahUKEwiBwdTe-u3iAhUCU1AKHUmlDJkQjRx6BAgBEAU&amp;url=https://kpnrijksmuseum.nl/nl/een-kijkje-achter-de-verf&amp;psig=AOvVaw2y2G6sTBaXGrVEe9VqfXo_&amp;ust=15607730232428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zine.codart.nl/ul/cms/ezine/articles/4/1/7/417/417/lightbox/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>
                <a:solidFill>
                  <a:schemeClr val="bg1"/>
                </a:solidFill>
              </a:rPr>
              <a:t/>
            </a:r>
            <a:br>
              <a:rPr lang="en-US" altLang="nl-NL" smtClean="0">
                <a:solidFill>
                  <a:schemeClr val="bg1"/>
                </a:solidFill>
              </a:rPr>
            </a:br>
            <a:r>
              <a:rPr lang="en-US" altLang="nl-NL" smtClean="0">
                <a:solidFill>
                  <a:schemeClr val="bg1"/>
                </a:solidFill>
              </a:rPr>
              <a:t>Ontdek de èchte Rembrandt</a:t>
            </a:r>
            <a:br>
              <a:rPr lang="en-US" altLang="nl-NL" smtClean="0">
                <a:solidFill>
                  <a:schemeClr val="bg1"/>
                </a:solidFill>
              </a:rPr>
            </a:br>
            <a:r>
              <a:rPr lang="en-US" altLang="nl-NL" smtClean="0">
                <a:solidFill>
                  <a:schemeClr val="bg1"/>
                </a:solidFill>
              </a:rPr>
              <a:t/>
            </a:r>
            <a:br>
              <a:rPr lang="en-US" altLang="nl-NL" smtClean="0">
                <a:solidFill>
                  <a:schemeClr val="bg1"/>
                </a:solidFill>
              </a:rPr>
            </a:br>
            <a:r>
              <a:rPr lang="en-US" altLang="nl-NL" sz="1800" smtClean="0">
                <a:solidFill>
                  <a:schemeClr val="bg1"/>
                </a:solidFill>
              </a:rPr>
              <a:t>Educatief programma van Museum Het Rembrandthuis</a:t>
            </a:r>
            <a:br>
              <a:rPr lang="en-US" altLang="nl-NL" sz="1800" smtClean="0">
                <a:solidFill>
                  <a:schemeClr val="bg1"/>
                </a:solidFill>
              </a:rPr>
            </a:br>
            <a:endParaRPr lang="en-US" altLang="nl-NL" sz="1800" smtClean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05015D-4738-4E0B-BC75-3AD71C12694D}"/>
              </a:ext>
            </a:extLst>
          </p:cNvPr>
          <p:cNvSpPr txBox="1"/>
          <p:nvPr/>
        </p:nvSpPr>
        <p:spPr>
          <a:xfrm>
            <a:off x="2208213" y="5516563"/>
            <a:ext cx="4727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solidFill>
                  <a:schemeClr val="bg1"/>
                </a:solidFill>
                <a:latin typeface="+mj-lt"/>
              </a:rPr>
              <a:t>HAVO/VWO bovenbouw en MBO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 noChangeArrowheads="1"/>
          </p:cNvSpPr>
          <p:nvPr>
            <p:ph type="title"/>
          </p:nvPr>
        </p:nvSpPr>
        <p:spPr>
          <a:xfrm>
            <a:off x="638175" y="119063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Met zekerheid aan Rembrandt toegeschreven</a:t>
            </a:r>
            <a:r>
              <a:rPr lang="nl-NL" altLang="nl-NL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315" name="Tijdelijke aanduiding voor inhoud 5" descr="Afbeelding met persoon, gebouw, groep, mensen&#10;&#10;Automatisch gegenereerde beschrijv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266825"/>
            <a:ext cx="4465638" cy="3632200"/>
          </a:xfrm>
        </p:spPr>
      </p:pic>
      <p:sp>
        <p:nvSpPr>
          <p:cNvPr id="1331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D54D12-ABFF-4A8E-B2E0-E3B5457E052B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l-NL" sz="1400" smtClean="0"/>
          </a:p>
        </p:txBody>
      </p:sp>
      <p:pic>
        <p:nvPicPr>
          <p:cNvPr id="13317" name="Afbeelding 7" descr="Afbeelding met persoon, muur, binnen, zitten&#10;&#10;Automatisch gegenereerde beschrij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274763"/>
            <a:ext cx="29559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EB89720-7B51-491F-8789-135B00110701}"/>
              </a:ext>
            </a:extLst>
          </p:cNvPr>
          <p:cNvSpPr/>
          <p:nvPr/>
        </p:nvSpPr>
        <p:spPr>
          <a:xfrm>
            <a:off x="1035050" y="5924550"/>
            <a:ext cx="70739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Rembrandt, 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De Nachtwacht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1642, Rijksmuseum Amsterdam.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Rembrandt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, Het Joodse Bruidje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1665, Rijksmuseum Amsterdam.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C. Rembrandt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, Zelfportret leunend op een balustrade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1639, Museum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Het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Rembrandthuis. 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319" name="Afbeelding 3" descr="Afbeelding met tekst, boek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802063"/>
            <a:ext cx="15716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hthoek 10"/>
          <p:cNvSpPr>
            <a:spLocks noChangeArrowheads="1"/>
          </p:cNvSpPr>
          <p:nvPr/>
        </p:nvSpPr>
        <p:spPr bwMode="auto">
          <a:xfrm>
            <a:off x="4860925" y="49387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3321" name="Rechthoek 11"/>
          <p:cNvSpPr>
            <a:spLocks noChangeArrowheads="1"/>
          </p:cNvSpPr>
          <p:nvPr/>
        </p:nvSpPr>
        <p:spPr bwMode="auto">
          <a:xfrm>
            <a:off x="8170863" y="3425825"/>
            <a:ext cx="2936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  <p:sp>
        <p:nvSpPr>
          <p:cNvPr id="13322" name="Rechthoek 12"/>
          <p:cNvSpPr>
            <a:spLocks noChangeArrowheads="1"/>
          </p:cNvSpPr>
          <p:nvPr/>
        </p:nvSpPr>
        <p:spPr bwMode="auto">
          <a:xfrm>
            <a:off x="8167688" y="5732463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392113"/>
          </a:xfrm>
        </p:spPr>
        <p:txBody>
          <a:bodyPr/>
          <a:lstStyle/>
          <a:p>
            <a:r>
              <a:rPr lang="nl-NL" altLang="nl-NL" sz="1800" smtClean="0">
                <a:solidFill>
                  <a:schemeClr val="bg1"/>
                </a:solidFill>
              </a:rPr>
              <a:t>Een staaltje van Rembrandts kunnen; het portret van Jan Six </a:t>
            </a:r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F7FC41-E0FE-4953-B13D-7C7903A38BFC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nl-NL" sz="1400" smtClean="0"/>
          </a:p>
        </p:txBody>
      </p:sp>
      <p:sp>
        <p:nvSpPr>
          <p:cNvPr id="14340" name="Tekstvak 1"/>
          <p:cNvSpPr txBox="1">
            <a:spLocks noChangeArrowheads="1"/>
          </p:cNvSpPr>
          <p:nvPr/>
        </p:nvSpPr>
        <p:spPr bwMode="auto">
          <a:xfrm>
            <a:off x="825500" y="6138863"/>
            <a:ext cx="848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bg1"/>
                </a:solidFill>
              </a:rPr>
              <a:t>A. Rembrandt, </a:t>
            </a:r>
            <a:r>
              <a:rPr lang="nl-NL" altLang="nl-NL" sz="1200" i="1" dirty="0">
                <a:solidFill>
                  <a:schemeClr val="bg1"/>
                </a:solidFill>
              </a:rPr>
              <a:t>Portret van Jan Six</a:t>
            </a:r>
            <a:r>
              <a:rPr lang="nl-NL" altLang="nl-NL" sz="1200" dirty="0">
                <a:solidFill>
                  <a:schemeClr val="bg1"/>
                </a:solidFill>
              </a:rPr>
              <a:t>, </a:t>
            </a:r>
            <a:r>
              <a:rPr lang="nl-NL" altLang="nl-NL" sz="1200" dirty="0" smtClean="0">
                <a:solidFill>
                  <a:schemeClr val="bg1"/>
                </a:solidFill>
              </a:rPr>
              <a:t>1654, olieverf </a:t>
            </a:r>
            <a:r>
              <a:rPr lang="nl-NL" altLang="nl-NL" sz="1200" dirty="0">
                <a:solidFill>
                  <a:schemeClr val="bg1"/>
                </a:solidFill>
              </a:rPr>
              <a:t>op doek, 112 x 102 cm, Collectie Jan </a:t>
            </a:r>
            <a:r>
              <a:rPr lang="nl-NL" altLang="nl-NL" sz="1200" dirty="0" smtClean="0">
                <a:solidFill>
                  <a:schemeClr val="bg1"/>
                </a:solidFill>
              </a:rPr>
              <a:t>Six, Amsterdam.           </a:t>
            </a:r>
            <a:endParaRPr lang="nl-NL" altLang="nl-NL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bg1"/>
                </a:solidFill>
              </a:rPr>
              <a:t>B. en C. </a:t>
            </a:r>
            <a:r>
              <a:rPr lang="nl-NL" altLang="nl-NL" sz="1200" dirty="0" smtClean="0">
                <a:solidFill>
                  <a:schemeClr val="bg1"/>
                </a:solidFill>
              </a:rPr>
              <a:t>Details van A.</a:t>
            </a:r>
            <a:endParaRPr lang="nl-NL" altLang="nl-NL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200" dirty="0">
              <a:solidFill>
                <a:schemeClr val="bg1"/>
              </a:solidFill>
            </a:endParaRPr>
          </a:p>
        </p:txBody>
      </p:sp>
      <p:pic>
        <p:nvPicPr>
          <p:cNvPr id="14341" name="Tijdelijke aanduiding voor inhoud 7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685800"/>
            <a:ext cx="2146300" cy="2363788"/>
          </a:xfrm>
        </p:spPr>
      </p:pic>
      <p:pic>
        <p:nvPicPr>
          <p:cNvPr id="14342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12376" r="29355" b="57921"/>
          <a:stretch>
            <a:fillRect/>
          </a:stretch>
        </p:blipFill>
        <p:spPr bwMode="auto">
          <a:xfrm>
            <a:off x="825500" y="3255963"/>
            <a:ext cx="297021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Afbeelding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5632" r="21886" b="182"/>
          <a:stretch>
            <a:fillRect/>
          </a:stretch>
        </p:blipFill>
        <p:spPr bwMode="auto">
          <a:xfrm>
            <a:off x="4005263" y="2378075"/>
            <a:ext cx="4548187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hthoek 9"/>
          <p:cNvSpPr>
            <a:spLocks noChangeArrowheads="1"/>
          </p:cNvSpPr>
          <p:nvPr/>
        </p:nvSpPr>
        <p:spPr bwMode="auto">
          <a:xfrm>
            <a:off x="2711450" y="304323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4345" name="Rechthoek 10"/>
          <p:cNvSpPr>
            <a:spLocks noChangeArrowheads="1"/>
          </p:cNvSpPr>
          <p:nvPr/>
        </p:nvSpPr>
        <p:spPr bwMode="auto">
          <a:xfrm>
            <a:off x="8243888" y="5807075"/>
            <a:ext cx="312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</a:t>
            </a:r>
            <a:r>
              <a:rPr lang="en-GB" altLang="nl-NL" sz="1200">
                <a:solidFill>
                  <a:schemeClr val="bg1"/>
                </a:solidFill>
              </a:rPr>
              <a:t>.</a:t>
            </a:r>
            <a:endParaRPr lang="nl-NL" altLang="nl-NL" sz="1200"/>
          </a:p>
        </p:txBody>
      </p:sp>
      <p:sp>
        <p:nvSpPr>
          <p:cNvPr id="14346" name="Rechthoek 11"/>
          <p:cNvSpPr>
            <a:spLocks noChangeArrowheads="1"/>
          </p:cNvSpPr>
          <p:nvPr/>
        </p:nvSpPr>
        <p:spPr bwMode="auto">
          <a:xfrm>
            <a:off x="3567113" y="5862638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</a:t>
            </a:r>
            <a:r>
              <a:rPr lang="en-GB" altLang="nl-NL" sz="1200">
                <a:solidFill>
                  <a:schemeClr val="bg1"/>
                </a:solidFill>
              </a:rPr>
              <a:t>.</a:t>
            </a:r>
            <a:endParaRPr lang="nl-NL" alt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Krassen in de verf </a:t>
            </a:r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65482-5D05-416B-AC96-1963B63943ED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592138" y="5961063"/>
            <a:ext cx="86304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Rembrandt, </a:t>
            </a:r>
            <a:r>
              <a:rPr lang="nl-NL" sz="1200" i="1" dirty="0" smtClean="0">
                <a:solidFill>
                  <a:schemeClr val="bg1"/>
                </a:solidFill>
                <a:latin typeface="+mj-lt"/>
              </a:rPr>
              <a:t>Jeremia treurend over de verwoesting van Jeruzalem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,1630, </a:t>
            </a:r>
            <a:r>
              <a:rPr lang="nl-NL" sz="1200" dirty="0" smtClean="0">
                <a:solidFill>
                  <a:schemeClr val="bg1"/>
                </a:solidFill>
              </a:rPr>
              <a:t>olieverf </a:t>
            </a:r>
            <a:r>
              <a:rPr lang="nl-NL" sz="1200" dirty="0">
                <a:solidFill>
                  <a:schemeClr val="bg1"/>
                </a:solidFill>
              </a:rPr>
              <a:t>op eikenhout,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Rijksmuseum Amsterdam.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Detail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struik</a:t>
            </a:r>
          </a:p>
          <a:p>
            <a:pPr>
              <a:defRPr/>
            </a:pP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C.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etail kleding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7" name="Rechthoek 6"/>
          <p:cNvSpPr>
            <a:spLocks noChangeArrowheads="1"/>
          </p:cNvSpPr>
          <p:nvPr/>
        </p:nvSpPr>
        <p:spPr bwMode="auto">
          <a:xfrm>
            <a:off x="3522113" y="571909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 dirty="0">
                <a:solidFill>
                  <a:schemeClr val="bg1"/>
                </a:solidFill>
              </a:rPr>
              <a:t>A.</a:t>
            </a:r>
            <a:endParaRPr lang="nl-NL" altLang="nl-NL" sz="9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8" y="1301212"/>
            <a:ext cx="3416283" cy="43430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2" y="1301212"/>
            <a:ext cx="2291844" cy="28599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59" y="2983887"/>
            <a:ext cx="2154219" cy="2694806"/>
          </a:xfrm>
          <a:prstGeom prst="rect">
            <a:avLst/>
          </a:prstGeom>
        </p:spPr>
      </p:pic>
      <p:sp>
        <p:nvSpPr>
          <p:cNvPr id="14" name="Rechthoek 6"/>
          <p:cNvSpPr>
            <a:spLocks noChangeArrowheads="1"/>
          </p:cNvSpPr>
          <p:nvPr/>
        </p:nvSpPr>
        <p:spPr bwMode="auto">
          <a:xfrm>
            <a:off x="6485659" y="2708920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 dirty="0" smtClean="0">
                <a:solidFill>
                  <a:schemeClr val="bg1"/>
                </a:solidFill>
              </a:rPr>
              <a:t>C.</a:t>
            </a:r>
            <a:endParaRPr lang="nl-NL" altLang="nl-NL" sz="900" dirty="0"/>
          </a:p>
        </p:txBody>
      </p:sp>
      <p:sp>
        <p:nvSpPr>
          <p:cNvPr id="15" name="Rechthoek 6"/>
          <p:cNvSpPr>
            <a:spLocks noChangeArrowheads="1"/>
          </p:cNvSpPr>
          <p:nvPr/>
        </p:nvSpPr>
        <p:spPr bwMode="auto">
          <a:xfrm>
            <a:off x="6001754" y="4206925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 dirty="0" smtClean="0">
                <a:solidFill>
                  <a:schemeClr val="bg1"/>
                </a:solidFill>
              </a:rPr>
              <a:t>B.</a:t>
            </a:r>
            <a:endParaRPr lang="nl-NL" altLang="nl-NL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Materiaaltechnisch onderzoek; onderzoek naar eigenschappen van het linnen</a:t>
            </a:r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E9AAC-DF9F-4807-ABFC-E64CC769766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563563" y="5510213"/>
            <a:ext cx="7894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Schering (rood) en inslag (blauw)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Dradenteller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C. 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Portret van een predikant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(1582-1652), 1637,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Koninklijk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Museum voor Schone Kunsten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, Antwerpen, 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in bruikleen door Museum Het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Rembrandthuis.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9" name="Afbeelding 5" descr="https://upload.wikimedia.org/wikipedia/commons/thumb/0/0b/Kette_und_Schu%C3%9F_num_col.png/220px-Kette_und_Schu%C3%9F_num_co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25638"/>
            <a:ext cx="18716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Tijdelijke aanduiding voor inhoud 7" descr="Konus Dradenteller 6x Met LED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13750" r="21042" b="16042"/>
          <a:stretch>
            <a:fillRect/>
          </a:stretch>
        </p:blipFill>
        <p:spPr>
          <a:xfrm>
            <a:off x="2624138" y="1914525"/>
            <a:ext cx="2051050" cy="2174875"/>
          </a:xfrm>
        </p:spPr>
      </p:pic>
      <p:pic>
        <p:nvPicPr>
          <p:cNvPr id="16391" name="Afbeelding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4525"/>
            <a:ext cx="29527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hthoek 7"/>
          <p:cNvSpPr>
            <a:spLocks noChangeArrowheads="1"/>
          </p:cNvSpPr>
          <p:nvPr/>
        </p:nvSpPr>
        <p:spPr bwMode="auto">
          <a:xfrm>
            <a:off x="2118072" y="4134917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 dirty="0">
                <a:solidFill>
                  <a:schemeClr val="bg1"/>
                </a:solidFill>
              </a:rPr>
              <a:t>A.</a:t>
            </a:r>
            <a:endParaRPr lang="nl-NL" altLang="nl-NL" sz="900" dirty="0"/>
          </a:p>
        </p:txBody>
      </p:sp>
      <p:sp>
        <p:nvSpPr>
          <p:cNvPr id="16393" name="Rechthoek 8"/>
          <p:cNvSpPr>
            <a:spLocks noChangeArrowheads="1"/>
          </p:cNvSpPr>
          <p:nvPr/>
        </p:nvSpPr>
        <p:spPr bwMode="auto">
          <a:xfrm>
            <a:off x="8015288" y="53578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 dirty="0">
                <a:solidFill>
                  <a:schemeClr val="bg1"/>
                </a:solidFill>
              </a:rPr>
              <a:t>C.</a:t>
            </a:r>
            <a:endParaRPr lang="nl-NL" altLang="nl-NL" sz="900" dirty="0"/>
          </a:p>
        </p:txBody>
      </p:sp>
      <p:sp>
        <p:nvSpPr>
          <p:cNvPr id="16394" name="Rechthoek 9"/>
          <p:cNvSpPr>
            <a:spLocks noChangeArrowheads="1"/>
          </p:cNvSpPr>
          <p:nvPr/>
        </p:nvSpPr>
        <p:spPr bwMode="auto">
          <a:xfrm>
            <a:off x="4355976" y="4134917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 dirty="0">
                <a:solidFill>
                  <a:schemeClr val="bg1"/>
                </a:solidFill>
              </a:rPr>
              <a:t>B.</a:t>
            </a:r>
            <a:endParaRPr lang="nl-NL" altLang="nl-NL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534988"/>
          </a:xfrm>
        </p:spPr>
        <p:txBody>
          <a:bodyPr/>
          <a:lstStyle/>
          <a:p>
            <a:r>
              <a:rPr lang="en-GB" altLang="nl-NL" sz="2800" smtClean="0">
                <a:solidFill>
                  <a:schemeClr val="bg1"/>
                </a:solidFill>
              </a:rPr>
              <a:t>Een echtpaar herenigd </a:t>
            </a:r>
            <a:endParaRPr lang="nl-NL" altLang="nl-NL" sz="2800" smtClean="0">
              <a:solidFill>
                <a:schemeClr val="bg1"/>
              </a:solidFill>
            </a:endParaRPr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0A54B0-BA5C-4EFC-9F41-536AD6596B2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255588" y="5825331"/>
            <a:ext cx="791686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Rembrandt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, Portretten van Marten </a:t>
            </a:r>
            <a:r>
              <a:rPr lang="nl-NL" sz="1200" i="1" dirty="0" err="1">
                <a:solidFill>
                  <a:schemeClr val="bg1"/>
                </a:solidFill>
                <a:latin typeface="+mj-lt"/>
              </a:rPr>
              <a:t>Soolmans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 en </a:t>
            </a:r>
            <a:r>
              <a:rPr lang="nl-NL" sz="1200" i="1" dirty="0" err="1">
                <a:solidFill>
                  <a:schemeClr val="bg1"/>
                </a:solidFill>
                <a:latin typeface="+mj-lt"/>
              </a:rPr>
              <a:t>Oopjen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1200" i="1" dirty="0" err="1">
                <a:solidFill>
                  <a:schemeClr val="bg1"/>
                </a:solidFill>
                <a:latin typeface="+mj-lt"/>
              </a:rPr>
              <a:t>Coppit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1634, olieverf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op doek,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Rijksmuseum Amsterdam en </a:t>
            </a:r>
            <a:r>
              <a:rPr lang="nl-NL" sz="1200" dirty="0" err="1">
                <a:solidFill>
                  <a:schemeClr val="bg1"/>
                </a:solidFill>
                <a:latin typeface="+mj-lt"/>
              </a:rPr>
              <a:t>Musée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 du Louvre,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Parijs.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Het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linnenweefsel van de doeken van Marten (boven) en </a:t>
            </a:r>
            <a:r>
              <a:rPr lang="nl-NL" sz="1200" dirty="0" err="1">
                <a:solidFill>
                  <a:schemeClr val="bg1"/>
                </a:solidFill>
                <a:latin typeface="+mj-lt"/>
              </a:rPr>
              <a:t>Oopjen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 (onder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).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C. De onderkant van het doek waarop </a:t>
            </a:r>
            <a:r>
              <a:rPr lang="nl-NL" sz="1200" dirty="0" err="1">
                <a:solidFill>
                  <a:schemeClr val="bg1"/>
                </a:solidFill>
                <a:latin typeface="+mj-lt"/>
              </a:rPr>
              <a:t>Oopjen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 is geschilderd, is afgesneden van de onderkant van het doek waarop Marten is geschilderd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.</a:t>
            </a:r>
            <a:endParaRPr lang="nl-NL" sz="1000" dirty="0"/>
          </a:p>
        </p:txBody>
      </p:sp>
      <p:pic>
        <p:nvPicPr>
          <p:cNvPr id="17413" name="Tijdelijke aanduiding voor inhoud 7" descr="collage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r="48647" b="-2"/>
          <a:stretch>
            <a:fillRect/>
          </a:stretch>
        </p:blipFill>
        <p:spPr>
          <a:xfrm>
            <a:off x="255588" y="1004888"/>
            <a:ext cx="1800225" cy="2735262"/>
          </a:xfrm>
        </p:spPr>
      </p:pic>
      <p:pic>
        <p:nvPicPr>
          <p:cNvPr id="17414" name="Afbeelding 8" descr="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t="-633" b="2"/>
          <a:stretch>
            <a:fillRect/>
          </a:stretch>
        </p:blipFill>
        <p:spPr bwMode="auto">
          <a:xfrm>
            <a:off x="2166938" y="990600"/>
            <a:ext cx="18002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Afbeelding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990600"/>
            <a:ext cx="31591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Afbeelding 11" descr="co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9966" b="-633"/>
          <a:stretch>
            <a:fillRect/>
          </a:stretch>
        </p:blipFill>
        <p:spPr bwMode="auto">
          <a:xfrm>
            <a:off x="7348538" y="3311525"/>
            <a:ext cx="1327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Tijdelijke aanduiding voor inhoud 7" descr="collage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r="48647" b="-2"/>
          <a:stretch>
            <a:fillRect/>
          </a:stretch>
        </p:blipFill>
        <p:spPr bwMode="auto">
          <a:xfrm>
            <a:off x="7348538" y="1133475"/>
            <a:ext cx="13271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kstvak 2"/>
          <p:cNvSpPr txBox="1">
            <a:spLocks noChangeArrowheads="1"/>
          </p:cNvSpPr>
          <p:nvPr/>
        </p:nvSpPr>
        <p:spPr bwMode="auto">
          <a:xfrm>
            <a:off x="3606800" y="378618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7419" name="Tekstvak 3"/>
          <p:cNvSpPr txBox="1">
            <a:spLocks noChangeArrowheads="1"/>
          </p:cNvSpPr>
          <p:nvPr/>
        </p:nvSpPr>
        <p:spPr bwMode="auto">
          <a:xfrm>
            <a:off x="3673475" y="5434012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7420" name="Tekstvak 4"/>
          <p:cNvSpPr txBox="1">
            <a:spLocks noChangeArrowheads="1"/>
          </p:cNvSpPr>
          <p:nvPr/>
        </p:nvSpPr>
        <p:spPr bwMode="auto">
          <a:xfrm flipH="1">
            <a:off x="8405813" y="5386388"/>
            <a:ext cx="539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03200"/>
            <a:ext cx="7772400" cy="50165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Dendrochronologie</a:t>
            </a:r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47AE2D-F0B7-422D-808F-425D036BD2F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nl-NL" sz="1400" smtClean="0"/>
          </a:p>
        </p:txBody>
      </p:sp>
      <p:pic>
        <p:nvPicPr>
          <p:cNvPr id="18436" name="Afbeelding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85875"/>
            <a:ext cx="1295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285875"/>
            <a:ext cx="273526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Afbeelding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285875"/>
            <a:ext cx="2443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Afbeelding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605088"/>
            <a:ext cx="24431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Afbeelding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/>
          <a:stretch>
            <a:fillRect/>
          </a:stretch>
        </p:blipFill>
        <p:spPr bwMode="auto">
          <a:xfrm>
            <a:off x="3492500" y="3762375"/>
            <a:ext cx="36972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Afbeelding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62375"/>
            <a:ext cx="19605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hthoek 1"/>
          <p:cNvSpPr>
            <a:spLocks noChangeArrowheads="1"/>
          </p:cNvSpPr>
          <p:nvPr/>
        </p:nvSpPr>
        <p:spPr bwMode="auto">
          <a:xfrm>
            <a:off x="5300663" y="3328988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443" name="Rechthoek 2"/>
          <p:cNvSpPr>
            <a:spLocks noChangeArrowheads="1"/>
          </p:cNvSpPr>
          <p:nvPr/>
        </p:nvSpPr>
        <p:spPr bwMode="auto">
          <a:xfrm>
            <a:off x="2052638" y="3328988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8444" name="Rechthoek 3"/>
          <p:cNvSpPr>
            <a:spLocks noChangeArrowheads="1"/>
          </p:cNvSpPr>
          <p:nvPr/>
        </p:nvSpPr>
        <p:spPr bwMode="auto">
          <a:xfrm>
            <a:off x="8159750" y="238442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8445" name="Rechthoek 4"/>
          <p:cNvSpPr>
            <a:spLocks noChangeArrowheads="1"/>
          </p:cNvSpPr>
          <p:nvPr/>
        </p:nvSpPr>
        <p:spPr bwMode="auto">
          <a:xfrm>
            <a:off x="2708275" y="6589713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E.</a:t>
            </a:r>
          </a:p>
        </p:txBody>
      </p:sp>
      <p:sp>
        <p:nvSpPr>
          <p:cNvPr id="18446" name="Rechthoek 5"/>
          <p:cNvSpPr>
            <a:spLocks noChangeArrowheads="1"/>
          </p:cNvSpPr>
          <p:nvPr/>
        </p:nvSpPr>
        <p:spPr bwMode="auto">
          <a:xfrm>
            <a:off x="6916738" y="6156325"/>
            <a:ext cx="287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F.</a:t>
            </a:r>
          </a:p>
        </p:txBody>
      </p:sp>
      <p:sp>
        <p:nvSpPr>
          <p:cNvPr id="18447" name="Rechthoek 6"/>
          <p:cNvSpPr>
            <a:spLocks noChangeArrowheads="1"/>
          </p:cNvSpPr>
          <p:nvPr/>
        </p:nvSpPr>
        <p:spPr bwMode="auto">
          <a:xfrm>
            <a:off x="8151813" y="332898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4572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Strijklicht en doorvallend licht</a:t>
            </a: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7BBB1-13D8-4669-B6BF-83AD304033BF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971550" y="6018213"/>
            <a:ext cx="66246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B. C. Rembrandt, 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De Staalmeesters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1662, Rijksmuseum,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Amsterdam. Detail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met normaal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licht (B)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en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detail met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een strijklicht opname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(C) Bron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: RKD Den Haag.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D. Rembrandt, 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Saskia, zittend bij een raam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ca.1638, Rijksmuseum, Amsterdam. </a:t>
            </a:r>
            <a:r>
              <a:rPr lang="nl-NL" sz="1200" dirty="0" err="1">
                <a:solidFill>
                  <a:schemeClr val="bg1"/>
                </a:solidFill>
                <a:latin typeface="+mj-lt"/>
              </a:rPr>
              <a:t>Doorvallend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 licht</a:t>
            </a:r>
          </a:p>
        </p:txBody>
      </p:sp>
      <p:pic>
        <p:nvPicPr>
          <p:cNvPr id="19461" name="Afbeelding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5238"/>
            <a:ext cx="237648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8899"/>
          <a:stretch>
            <a:fillRect/>
          </a:stretch>
        </p:blipFill>
        <p:spPr bwMode="auto">
          <a:xfrm>
            <a:off x="2627313" y="3608388"/>
            <a:ext cx="31686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Afbeelding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7164"/>
          <a:stretch>
            <a:fillRect/>
          </a:stretch>
        </p:blipFill>
        <p:spPr bwMode="auto">
          <a:xfrm>
            <a:off x="2641600" y="1265238"/>
            <a:ext cx="31686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Afbeelding 10" descr="Birgit 1TB:1 Rembrandt:Saskia VSC:RP-T-1930-51_Rembrandt_Saskia_1638_VSC-FL-BR:RP-T-1930-51_manual:RP-T-1930-50_details[19]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9752" r="12357" b="10635"/>
          <a:stretch>
            <a:fillRect/>
          </a:stretch>
        </p:blipFill>
        <p:spPr bwMode="auto">
          <a:xfrm>
            <a:off x="6386513" y="2438400"/>
            <a:ext cx="2409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hthoek 2"/>
          <p:cNvSpPr>
            <a:spLocks noChangeArrowheads="1"/>
          </p:cNvSpPr>
          <p:nvPr/>
        </p:nvSpPr>
        <p:spPr bwMode="auto">
          <a:xfrm>
            <a:off x="2270125" y="2997200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9466" name="Rechthoek 3"/>
          <p:cNvSpPr>
            <a:spLocks noChangeArrowheads="1"/>
          </p:cNvSpPr>
          <p:nvPr/>
        </p:nvSpPr>
        <p:spPr bwMode="auto">
          <a:xfrm>
            <a:off x="5581650" y="3375025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9467" name="Rechthoek 4"/>
          <p:cNvSpPr>
            <a:spLocks noChangeArrowheads="1"/>
          </p:cNvSpPr>
          <p:nvPr/>
        </p:nvSpPr>
        <p:spPr bwMode="auto">
          <a:xfrm>
            <a:off x="5581650" y="56530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9468" name="Rechthoek 5"/>
          <p:cNvSpPr>
            <a:spLocks noChangeArrowheads="1"/>
          </p:cNvSpPr>
          <p:nvPr/>
        </p:nvSpPr>
        <p:spPr bwMode="auto">
          <a:xfrm>
            <a:off x="8599488" y="5653088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 noChangeArrowheads="1"/>
          </p:cNvSpPr>
          <p:nvPr>
            <p:ph type="title"/>
          </p:nvPr>
        </p:nvSpPr>
        <p:spPr>
          <a:xfrm>
            <a:off x="-612775" y="390525"/>
            <a:ext cx="10369550" cy="4572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UVF: ultravioletfluorescentie </a:t>
            </a:r>
            <a:br>
              <a:rPr lang="nl-NL" altLang="nl-NL" sz="2800" smtClean="0">
                <a:solidFill>
                  <a:schemeClr val="bg1"/>
                </a:solidFill>
              </a:rPr>
            </a:br>
            <a:r>
              <a:rPr lang="nl-NL" altLang="nl-NL" sz="2800" smtClean="0">
                <a:solidFill>
                  <a:schemeClr val="bg1"/>
                </a:solidFill>
              </a:rPr>
              <a:t>en IR: infraroodreflectografie</a:t>
            </a:r>
            <a:endParaRPr lang="nl-NL" altLang="nl-NL" sz="2800" smtClean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68E4E-5E97-4800-B3FF-D67992D3EBAB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nl-NL" sz="1400" smtClean="0"/>
          </a:p>
        </p:txBody>
      </p:sp>
      <p:pic>
        <p:nvPicPr>
          <p:cNvPr id="20484" name="Tijdelijke aanduiding voor inhoud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" b="2000"/>
          <a:stretch>
            <a:fillRect/>
          </a:stretch>
        </p:blipFill>
        <p:spPr>
          <a:xfrm>
            <a:off x="1195388" y="1285875"/>
            <a:ext cx="3394075" cy="2303463"/>
          </a:xfrm>
        </p:spPr>
      </p:pic>
      <p:sp>
        <p:nvSpPr>
          <p:cNvPr id="19461" name="Rechthoek 6">
            <a:extLst>
              <a:ext uri="{FF2B5EF4-FFF2-40B4-BE49-F238E27FC236}">
                <a16:creationId xmlns:a16="http://schemas.microsoft.com/office/drawing/2014/main" id="{1669D013-7202-4184-8AFF-BD63E60F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884613"/>
            <a:ext cx="23701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UV-opname van: 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Rembrandt, </a:t>
            </a:r>
            <a:r>
              <a:rPr lang="nl-NL" altLang="nl-NL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schilder in zijn werkplaats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ca. 1628, paneel, 24,8 x 31,7 cm, Museum of Fine Arts, Boston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Bron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RKD Den Haag.</a:t>
            </a:r>
            <a:endParaRPr lang="nl-NL" altLang="nl-N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UV-opname van: 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Rembrandt</a:t>
            </a:r>
            <a:r>
              <a:rPr lang="nl-NL" altLang="nl-NL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Saskia, zittend bij een raam, 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1638, 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Rijksmuseum, Amsterdam.</a:t>
            </a:r>
            <a:endParaRPr lang="nl-NL" altLang="nl-N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Infrarood opname 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van: atelier Rembrandt en Rembrandt, </a:t>
            </a:r>
            <a:r>
              <a:rPr lang="nl-NL" altLang="nl-NL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nl-NL" altLang="nl-NL" sz="12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offer van </a:t>
            </a:r>
            <a:r>
              <a:rPr lang="nl-NL" altLang="nl-NL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Abraham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1636, </a:t>
            </a:r>
            <a:r>
              <a:rPr lang="nl-NL" altLang="nl-NL" sz="12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Pinakothek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alt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München.</a:t>
            </a:r>
            <a:endParaRPr lang="nl-NL" altLang="nl-NL" sz="1200" dirty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lphaLcPeriod"/>
              <a:defRPr/>
            </a:pPr>
            <a:endParaRPr lang="nl-NL" altLang="nl-NL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6" name="Tijdelijke aanduiding voor inhoud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14513"/>
            <a:ext cx="34210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hthoek 5"/>
          <p:cNvSpPr>
            <a:spLocks noChangeArrowheads="1"/>
          </p:cNvSpPr>
          <p:nvPr/>
        </p:nvSpPr>
        <p:spPr bwMode="auto">
          <a:xfrm>
            <a:off x="3492500" y="5734050"/>
            <a:ext cx="203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"/>
              </a:spcBef>
              <a:buFontTx/>
              <a:buNone/>
            </a:pPr>
            <a:endParaRPr lang="nl-NL" altLang="nl-NL" sz="120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8" name="Afbeelding 3" descr="Afbeelding met foto, brandkraan, wit, binnen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808413"/>
            <a:ext cx="19081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hthoek 1"/>
          <p:cNvSpPr>
            <a:spLocks noChangeArrowheads="1"/>
          </p:cNvSpPr>
          <p:nvPr/>
        </p:nvSpPr>
        <p:spPr bwMode="auto">
          <a:xfrm>
            <a:off x="8505825" y="60499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20490" name="Rechthoek 2"/>
          <p:cNvSpPr>
            <a:spLocks noChangeArrowheads="1"/>
          </p:cNvSpPr>
          <p:nvPr/>
        </p:nvSpPr>
        <p:spPr bwMode="auto">
          <a:xfrm>
            <a:off x="4364038" y="6237288"/>
            <a:ext cx="292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0491" name="Rechthoek 3"/>
          <p:cNvSpPr>
            <a:spLocks noChangeArrowheads="1"/>
          </p:cNvSpPr>
          <p:nvPr/>
        </p:nvSpPr>
        <p:spPr bwMode="auto">
          <a:xfrm>
            <a:off x="4364038" y="3582988"/>
            <a:ext cx="292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93663"/>
            <a:ext cx="7772400" cy="442912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Röntgen</a:t>
            </a:r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FC5C6-9EF7-4122-9CE1-2F87B9C4E47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nl-NL" sz="1400" smtClean="0"/>
          </a:p>
        </p:txBody>
      </p:sp>
      <p:pic>
        <p:nvPicPr>
          <p:cNvPr id="21508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20700"/>
            <a:ext cx="25669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fbeeldi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534988"/>
            <a:ext cx="2498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rc_mi" descr="Gerelateerde afbeelding">
            <a:hlinkClick r:id="rId4"/>
          </p:cNvPr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2414588"/>
            <a:ext cx="2566987" cy="1617662"/>
          </a:xfrm>
        </p:spPr>
      </p:pic>
      <p:pic>
        <p:nvPicPr>
          <p:cNvPr id="21511" name="Afbeelding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414588"/>
            <a:ext cx="54054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1C8CD0D-A000-468F-B38F-A418FEB9EE79}"/>
              </a:ext>
            </a:extLst>
          </p:cNvPr>
          <p:cNvSpPr/>
          <p:nvPr/>
        </p:nvSpPr>
        <p:spPr>
          <a:xfrm>
            <a:off x="434975" y="6107113"/>
            <a:ext cx="71675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nl-NL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Rembrandt, </a:t>
            </a:r>
            <a:r>
              <a:rPr lang="nl-NL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Staalmeesters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1000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1662,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olieverf 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doek, 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191,5 x 279 cm, Rijksmuseum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Amsterdam.</a:t>
            </a:r>
            <a:endParaRPr lang="nl-NL" sz="1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Detail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visgraatstructuur 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het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weefsel.</a:t>
            </a:r>
            <a:endParaRPr lang="nl-NL" sz="1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C. Houten raam is </a:t>
            </a:r>
            <a:r>
              <a:rPr lang="nl-NL" sz="1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zichtbaar.</a:t>
            </a:r>
            <a:endParaRPr lang="nl-NL" sz="1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D. Verschoven handen en hoofden in de onderschildering.</a:t>
            </a:r>
            <a:endParaRPr lang="nl-NL" sz="1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3" name="Rechthoek 1"/>
          <p:cNvSpPr>
            <a:spLocks noChangeArrowheads="1"/>
          </p:cNvSpPr>
          <p:nvPr/>
        </p:nvSpPr>
        <p:spPr bwMode="auto">
          <a:xfrm>
            <a:off x="5543550" y="2203450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1514" name="Rechthoek 2"/>
          <p:cNvSpPr>
            <a:spLocks noChangeArrowheads="1"/>
          </p:cNvSpPr>
          <p:nvPr/>
        </p:nvSpPr>
        <p:spPr bwMode="auto">
          <a:xfrm>
            <a:off x="2676525" y="218598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21515" name="Rechthoek 3"/>
          <p:cNvSpPr>
            <a:spLocks noChangeArrowheads="1"/>
          </p:cNvSpPr>
          <p:nvPr/>
        </p:nvSpPr>
        <p:spPr bwMode="auto">
          <a:xfrm>
            <a:off x="2692400" y="4003675"/>
            <a:ext cx="3714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516" name="Rechthoek 4"/>
          <p:cNvSpPr>
            <a:spLocks noChangeArrowheads="1"/>
          </p:cNvSpPr>
          <p:nvPr/>
        </p:nvSpPr>
        <p:spPr bwMode="auto">
          <a:xfrm>
            <a:off x="8404225" y="6040438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973138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XRF</a:t>
            </a:r>
          </a:p>
        </p:txBody>
      </p:sp>
      <p:sp>
        <p:nvSpPr>
          <p:cNvPr id="2253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F53C8B-E094-4EF3-803C-ED9232C25137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nl-NL" sz="1400" smtClean="0"/>
          </a:p>
        </p:txBody>
      </p:sp>
      <p:pic>
        <p:nvPicPr>
          <p:cNvPr id="22532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62150"/>
            <a:ext cx="228917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Afbeelding 6" descr="::000_Rembrandt Drawings analyzed:Saskia - Young woman sitting by a Window_RP-T-1930-51 - 1638:Leila MA XRF scanner:Ca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884488"/>
            <a:ext cx="158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hthoek 8">
            <a:extLst>
              <a:ext uri="{FF2B5EF4-FFF2-40B4-BE49-F238E27FC236}">
                <a16:creationId xmlns:a16="http://schemas.microsoft.com/office/drawing/2014/main" id="{FFAFEE8B-5EDA-4108-B2EB-34805B943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661025"/>
            <a:ext cx="84280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A. </a:t>
            </a:r>
            <a:r>
              <a:rPr lang="en-GB" sz="1200" dirty="0">
                <a:solidFill>
                  <a:schemeClr val="bg1"/>
                </a:solidFill>
              </a:rPr>
              <a:t>Rembrandt, </a:t>
            </a:r>
            <a:r>
              <a:rPr lang="en-GB" sz="1200" i="1" dirty="0" err="1">
                <a:solidFill>
                  <a:schemeClr val="bg1"/>
                </a:solidFill>
              </a:rPr>
              <a:t>Portret</a:t>
            </a:r>
            <a:r>
              <a:rPr lang="en-GB" sz="1200" i="1" dirty="0">
                <a:solidFill>
                  <a:schemeClr val="bg1"/>
                </a:solidFill>
              </a:rPr>
              <a:t> van Marten </a:t>
            </a:r>
            <a:r>
              <a:rPr lang="en-GB" sz="1200" i="1" dirty="0" err="1">
                <a:solidFill>
                  <a:schemeClr val="bg1"/>
                </a:solidFill>
              </a:rPr>
              <a:t>Soolmans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nl-NL" sz="1200" dirty="0" smtClean="0">
                <a:solidFill>
                  <a:schemeClr val="bg1"/>
                </a:solidFill>
              </a:rPr>
              <a:t>1634, olieverf </a:t>
            </a:r>
            <a:r>
              <a:rPr lang="nl-NL" sz="1200" dirty="0">
                <a:solidFill>
                  <a:schemeClr val="bg1"/>
                </a:solidFill>
              </a:rPr>
              <a:t>op doek, 207 x 132 cm, </a:t>
            </a:r>
            <a:r>
              <a:rPr lang="nl-NL" sz="1200" dirty="0" smtClean="0">
                <a:solidFill>
                  <a:schemeClr val="bg1"/>
                </a:solidFill>
              </a:rPr>
              <a:t>Rijksmuseum, Amsterdam.</a:t>
            </a:r>
            <a:endParaRPr lang="en-GB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B. 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XRF-scanner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bij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het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portret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C</a:t>
            </a:r>
            <a:r>
              <a:rPr lang="nl-NL" sz="12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XRF-</a:t>
            </a:r>
            <a:r>
              <a:rPr lang="en-GB" sz="1200" dirty="0" err="1" smtClean="0">
                <a:solidFill>
                  <a:schemeClr val="bg1"/>
                </a:solidFill>
                <a:latin typeface="+mj-lt"/>
              </a:rPr>
              <a:t>opname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van het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portret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weergave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van het element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ijzer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. 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GB" sz="1200" dirty="0" err="1" smtClean="0">
                <a:solidFill>
                  <a:schemeClr val="bg1"/>
                </a:solidFill>
                <a:latin typeface="+mj-lt"/>
              </a:rPr>
              <a:t>ekening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en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sz="1200" dirty="0" smtClean="0">
                <a:solidFill>
                  <a:schemeClr val="bg1"/>
                </a:solidFill>
              </a:rPr>
              <a:t>XRF-</a:t>
            </a:r>
            <a:r>
              <a:rPr lang="en-GB" sz="1200" dirty="0" err="1" smtClean="0">
                <a:solidFill>
                  <a:schemeClr val="bg1"/>
                </a:solidFill>
              </a:rPr>
              <a:t>opname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van de </a:t>
            </a:r>
            <a:r>
              <a:rPr lang="en-GB" sz="1200" dirty="0" err="1" smtClean="0">
                <a:solidFill>
                  <a:schemeClr val="bg1"/>
                </a:solidFill>
              </a:rPr>
              <a:t>tekening</a:t>
            </a:r>
            <a:r>
              <a:rPr lang="en-GB" sz="1200" dirty="0" smtClean="0">
                <a:solidFill>
                  <a:schemeClr val="bg1"/>
                </a:solidFill>
              </a:rPr>
              <a:t> van Rembrandt, </a:t>
            </a:r>
            <a:r>
              <a:rPr lang="en-GB" sz="1200" dirty="0" err="1" smtClean="0">
                <a:solidFill>
                  <a:schemeClr val="bg1"/>
                </a:solidFill>
              </a:rPr>
              <a:t>S</a:t>
            </a:r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askia</a:t>
            </a:r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i="1" dirty="0" err="1">
                <a:solidFill>
                  <a:schemeClr val="bg1"/>
                </a:solidFill>
                <a:latin typeface="+mj-lt"/>
              </a:rPr>
              <a:t>bij</a:t>
            </a:r>
            <a:r>
              <a:rPr lang="en-GB" sz="1200" i="1" dirty="0">
                <a:solidFill>
                  <a:schemeClr val="bg1"/>
                </a:solidFill>
                <a:latin typeface="+mj-lt"/>
              </a:rPr>
              <a:t> het </a:t>
            </a:r>
            <a:r>
              <a:rPr lang="en-GB" sz="1200" i="1" dirty="0" err="1">
                <a:solidFill>
                  <a:schemeClr val="bg1"/>
                </a:solidFill>
                <a:latin typeface="+mj-lt"/>
              </a:rPr>
              <a:t>raam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Rijksmuseum, Amsterdam</a:t>
            </a:r>
            <a:r>
              <a:rPr lang="en-GB" sz="1200" dirty="0" smtClean="0">
                <a:solidFill>
                  <a:schemeClr val="bg1"/>
                </a:solidFill>
              </a:rPr>
              <a:t>.</a:t>
            </a:r>
            <a:endParaRPr lang="nl-NL" altLang="nl-NL" sz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5" name="Afbeelding 9" descr=":Rembrandthuis Afbeeldingen:1638_Saskia Sitting by a Window_RP-T-1930-51 - beschnit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3189" r="4820" b="6339"/>
          <a:stretch>
            <a:fillRect/>
          </a:stretch>
        </p:blipFill>
        <p:spPr bwMode="auto">
          <a:xfrm>
            <a:off x="7288213" y="620713"/>
            <a:ext cx="1584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Afbeelding 10" descr="co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r="48647" b="-2"/>
          <a:stretch>
            <a:fillRect/>
          </a:stretch>
        </p:blipFill>
        <p:spPr bwMode="auto">
          <a:xfrm>
            <a:off x="142875" y="1962150"/>
            <a:ext cx="20478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Afbeelding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373" r="3217" b="3253"/>
          <a:stretch>
            <a:fillRect/>
          </a:stretch>
        </p:blipFill>
        <p:spPr bwMode="auto">
          <a:xfrm>
            <a:off x="4711700" y="1976438"/>
            <a:ext cx="21018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hthoek 1"/>
          <p:cNvSpPr>
            <a:spLocks noChangeArrowheads="1"/>
          </p:cNvSpPr>
          <p:nvPr/>
        </p:nvSpPr>
        <p:spPr bwMode="auto">
          <a:xfrm>
            <a:off x="1958975" y="5006975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22539" name="Rechthoek 2"/>
          <p:cNvSpPr>
            <a:spLocks noChangeArrowheads="1"/>
          </p:cNvSpPr>
          <p:nvPr/>
        </p:nvSpPr>
        <p:spPr bwMode="auto">
          <a:xfrm>
            <a:off x="4327525" y="4992688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2540" name="Rechthoek 3"/>
          <p:cNvSpPr>
            <a:spLocks noChangeArrowheads="1"/>
          </p:cNvSpPr>
          <p:nvPr/>
        </p:nvSpPr>
        <p:spPr bwMode="auto">
          <a:xfrm>
            <a:off x="6553200" y="49768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22541" name="Rechthoek 4"/>
          <p:cNvSpPr>
            <a:spLocks noChangeArrowheads="1"/>
          </p:cNvSpPr>
          <p:nvPr/>
        </p:nvSpPr>
        <p:spPr bwMode="auto">
          <a:xfrm>
            <a:off x="8636000" y="50450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512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E17A7-6330-4A95-8806-56324D912FA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1400" smtClean="0"/>
          </a:p>
        </p:txBody>
      </p:sp>
      <p:pic>
        <p:nvPicPr>
          <p:cNvPr id="5" name="Afbeelding 4" descr="Afbeeldingsresultaat voor rembrandt schilderij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0306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5" descr="Afbeeldingsresultaat voor rembrandt zelfportret 1628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793750"/>
            <a:ext cx="3111500" cy="3810000"/>
          </a:xfrm>
        </p:spPr>
      </p:pic>
      <p:pic>
        <p:nvPicPr>
          <p:cNvPr id="7" name="Afbeelding 6" descr="Afbeeldingsresultaat voor rembrandt zelfportret 1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758825"/>
            <a:ext cx="2714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Afbeeldingsresultaat voor rembrandt zelfportret 16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68638"/>
            <a:ext cx="25034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273300"/>
            <a:ext cx="4292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Afbeeldingsresultaat voor rembrandt schilderij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544763"/>
            <a:ext cx="44497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Afbeeldingsresultaat voor rembrandt  joodse bru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538413"/>
            <a:ext cx="48720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sresultaat voor rembrandt tekenin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39763"/>
            <a:ext cx="20843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 descr="Afbeeldingsresultaat voor rembrandt tekenin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151188"/>
            <a:ext cx="38798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 descr="Afbeeldingsresultaat voor rembrandt tekenin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162300"/>
            <a:ext cx="36988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 descr="Afbeeldingsresultaat voor rembrandt tekening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03250"/>
            <a:ext cx="3824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Afbeeldingsresultaat voor rembrandt  ets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259138"/>
            <a:ext cx="45148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fbeelding 22" descr="Afbeeldingsresultaat voor rembrandt  ets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52450"/>
            <a:ext cx="36782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kstvak 1"/>
          <p:cNvSpPr txBox="1">
            <a:spLocks noChangeArrowheads="1"/>
          </p:cNvSpPr>
          <p:nvPr/>
        </p:nvSpPr>
        <p:spPr bwMode="auto">
          <a:xfrm>
            <a:off x="3036888" y="20638"/>
            <a:ext cx="332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Rembrandt in beeld</a:t>
            </a:r>
            <a:endParaRPr lang="nl-NL" altLang="nl-NL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Microscopisch onderzoek van een</a:t>
            </a:r>
            <a:br>
              <a:rPr lang="nl-NL" altLang="nl-NL" sz="2800" smtClean="0">
                <a:solidFill>
                  <a:schemeClr val="bg1"/>
                </a:solidFill>
              </a:rPr>
            </a:br>
            <a:r>
              <a:rPr lang="nl-NL" altLang="nl-NL" sz="2800" smtClean="0">
                <a:solidFill>
                  <a:schemeClr val="bg1"/>
                </a:solidFill>
              </a:rPr>
              <a:t>dwarsdoorsnede</a:t>
            </a:r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9DF7DB-7684-4D2B-B512-3BB5A51F4F4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nl-NL" sz="1400" smtClean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0C6A32E-EED0-4DB5-AB5D-854DABA18BFB}"/>
              </a:ext>
            </a:extLst>
          </p:cNvPr>
          <p:cNvSpPr/>
          <p:nvPr/>
        </p:nvSpPr>
        <p:spPr>
          <a:xfrm>
            <a:off x="250825" y="5646738"/>
            <a:ext cx="76342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A. Rembrandt, </a:t>
            </a:r>
            <a:r>
              <a:rPr lang="nl-NL" sz="12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Schets voor Portret van een onbekende man als St. Bavo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ca. 1659, olieverf op doek,</a:t>
            </a:r>
          </a:p>
          <a:p>
            <a:pPr>
              <a:spcAft>
                <a:spcPts val="0"/>
              </a:spcAft>
              <a:defRPr/>
            </a:pPr>
            <a:r>
              <a:rPr lang="nl-NL" sz="1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Statens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Museum </a:t>
            </a:r>
            <a:r>
              <a:rPr lang="nl-NL" sz="1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Kunst, </a:t>
            </a:r>
            <a:r>
              <a:rPr lang="nl-NL" sz="12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Kopenhagen. </a:t>
            </a:r>
            <a:endParaRPr lang="nl-NL" sz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nl-NL" sz="12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Detail 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van A</a:t>
            </a:r>
          </a:p>
          <a:p>
            <a:pPr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C. Verfmonster met een enkele grondering (kwartsgrond), genomen uit het schilderij in afbeelding A, bekeken onder een microscoop.</a:t>
            </a:r>
            <a:endParaRPr lang="nl-NL" sz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7" name="Tijdelijke aanduiding voor inhoud 3" descr="Afbeelding met binnen, zitten&#10;&#10;Automatisch gegenereerde beschrijv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2849563"/>
            <a:ext cx="2660650" cy="2127250"/>
          </a:xfrm>
        </p:spPr>
      </p:pic>
      <p:pic>
        <p:nvPicPr>
          <p:cNvPr id="23558" name="Afbeelding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5963"/>
            <a:ext cx="40084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Afbeelding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708275"/>
            <a:ext cx="19446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hthoek 1"/>
          <p:cNvSpPr>
            <a:spLocks noChangeArrowheads="1"/>
          </p:cNvSpPr>
          <p:nvPr/>
        </p:nvSpPr>
        <p:spPr bwMode="auto">
          <a:xfrm>
            <a:off x="1882775" y="49641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23561" name="Rechthoek 2"/>
          <p:cNvSpPr>
            <a:spLocks noChangeArrowheads="1"/>
          </p:cNvSpPr>
          <p:nvPr/>
        </p:nvSpPr>
        <p:spPr bwMode="auto">
          <a:xfrm>
            <a:off x="6005513" y="4976813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3562" name="Rechthoek 9"/>
          <p:cNvSpPr>
            <a:spLocks noChangeArrowheads="1"/>
          </p:cNvSpPr>
          <p:nvPr/>
        </p:nvSpPr>
        <p:spPr bwMode="auto">
          <a:xfrm>
            <a:off x="8629650" y="49768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532813" y="6248400"/>
            <a:ext cx="392112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158FE-E255-4E4E-ABC0-86FDA205D71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1400" smtClean="0"/>
          </a:p>
        </p:txBody>
      </p:sp>
      <p:sp>
        <p:nvSpPr>
          <p:cNvPr id="6147" name="Tekstvak 1"/>
          <p:cNvSpPr txBox="1">
            <a:spLocks noChangeArrowheads="1"/>
          </p:cNvSpPr>
          <p:nvPr/>
        </p:nvSpPr>
        <p:spPr bwMode="auto">
          <a:xfrm>
            <a:off x="3119438" y="361950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Rembrandts huis</a:t>
            </a:r>
            <a:endParaRPr lang="nl-NL" altLang="nl-NL" sz="2800">
              <a:solidFill>
                <a:schemeClr val="bg1"/>
              </a:solidFill>
            </a:endParaRPr>
          </a:p>
        </p:txBody>
      </p:sp>
      <p:pic>
        <p:nvPicPr>
          <p:cNvPr id="6148" name="Tijdelijke aanduiding voor inhoud 7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371600"/>
            <a:ext cx="3422650" cy="4114800"/>
          </a:xfrm>
        </p:spPr>
      </p:pic>
      <p:pic>
        <p:nvPicPr>
          <p:cNvPr id="6149" name="Tijdelijke aanduiding voor inhoud 6" descr="https://susannehaun.files.wordpress.com/2016/03/88-atelier-im-rembrandthaus-amsterdam-c-foto-von-susanne-haun.jpg?w=1000&amp;h=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1371600"/>
            <a:ext cx="4308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hthoek 1"/>
          <p:cNvSpPr>
            <a:spLocks noChangeArrowheads="1"/>
          </p:cNvSpPr>
          <p:nvPr/>
        </p:nvSpPr>
        <p:spPr bwMode="auto">
          <a:xfrm>
            <a:off x="3119438" y="594201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  <a:latin typeface="YNALC F+ Interstate"/>
              </a:rPr>
              <a:t>A. Rembrandts huis aan de Jodenbreestraat in Amsterdam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  <a:latin typeface="YNALC F+ Interstate"/>
              </a:rPr>
              <a:t>b. Rembrandts atelier in het Rembrandthuis </a:t>
            </a: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6151" name="Rechthoek 3"/>
          <p:cNvSpPr>
            <a:spLocks noChangeArrowheads="1"/>
          </p:cNvSpPr>
          <p:nvPr/>
        </p:nvSpPr>
        <p:spPr bwMode="auto">
          <a:xfrm>
            <a:off x="3692525" y="5470525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A.</a:t>
            </a:r>
            <a:endParaRPr lang="nl-NL" altLang="nl-NL" sz="1000"/>
          </a:p>
        </p:txBody>
      </p:sp>
      <p:sp>
        <p:nvSpPr>
          <p:cNvPr id="6152" name="Rechthoek 4"/>
          <p:cNvSpPr>
            <a:spLocks noChangeArrowheads="1"/>
          </p:cNvSpPr>
          <p:nvPr/>
        </p:nvSpPr>
        <p:spPr bwMode="auto">
          <a:xfrm>
            <a:off x="8278813" y="441325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B.</a:t>
            </a:r>
            <a:endParaRPr lang="nl-NL" altLang="nl-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635000"/>
            <a:ext cx="7772400" cy="1143000"/>
          </a:xfrm>
        </p:spPr>
        <p:txBody>
          <a:bodyPr/>
          <a:lstStyle/>
          <a:p>
            <a:r>
              <a:rPr lang="en-US" altLang="nl-NL" sz="2800" smtClean="0">
                <a:solidFill>
                  <a:schemeClr val="bg1"/>
                </a:solidFill>
              </a:rPr>
              <a:t>Schetsbladen met portretten</a:t>
            </a:r>
            <a:endParaRPr lang="nl-NL" altLang="nl-NL" sz="2800" smtClean="0">
              <a:solidFill>
                <a:schemeClr val="bg1"/>
              </a:solidFill>
            </a:endParaRPr>
          </a:p>
        </p:txBody>
      </p:sp>
      <p:sp>
        <p:nvSpPr>
          <p:cNvPr id="717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2E577-571B-4F26-8F14-FEB403B340B6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nl-NL" sz="1400" smtClean="0"/>
          </a:p>
        </p:txBody>
      </p:sp>
      <p:pic>
        <p:nvPicPr>
          <p:cNvPr id="7172" name="Tijdelijke aanduiding voor inhoud 8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6624637" cy="5518150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B95514A-8F74-4D94-B988-A886AF800ABB}"/>
              </a:ext>
            </a:extLst>
          </p:cNvPr>
          <p:cNvSpPr txBox="1"/>
          <p:nvPr/>
        </p:nvSpPr>
        <p:spPr>
          <a:xfrm flipH="1">
            <a:off x="2484438" y="173038"/>
            <a:ext cx="53276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1"/>
                </a:solidFill>
                <a:latin typeface="+mj-lt"/>
              </a:rPr>
              <a:t>Rembrandts verf : de pigmenten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 noChangeArrowheads="1"/>
          </p:cNvSpPr>
          <p:nvPr>
            <p:ph type="title"/>
          </p:nvPr>
        </p:nvSpPr>
        <p:spPr>
          <a:xfrm>
            <a:off x="1203325" y="5381625"/>
            <a:ext cx="7772400" cy="1143000"/>
          </a:xfrm>
        </p:spPr>
        <p:txBody>
          <a:bodyPr/>
          <a:lstStyle/>
          <a:p>
            <a:r>
              <a:rPr lang="nl-NL" altLang="nl-NL" sz="1200" smtClean="0">
                <a:solidFill>
                  <a:schemeClr val="bg1"/>
                </a:solidFill>
              </a:rPr>
              <a:t>A. de achterkant van een paneel van Rembrandt. De randen zijn afgeschuind. </a:t>
            </a:r>
            <a:br>
              <a:rPr lang="nl-NL" altLang="nl-NL" sz="1200" smtClean="0">
                <a:solidFill>
                  <a:schemeClr val="bg1"/>
                </a:solidFill>
              </a:rPr>
            </a:br>
            <a:r>
              <a:rPr lang="nl-NL" altLang="nl-NL" sz="1200" smtClean="0">
                <a:solidFill>
                  <a:schemeClr val="bg1"/>
                </a:solidFill>
              </a:rPr>
              <a:t>B. raam met aan de binnenkant geregen linnen</a:t>
            </a:r>
            <a:r>
              <a:rPr lang="en-US" altLang="nl-NL" sz="1200" smtClean="0">
                <a:solidFill>
                  <a:schemeClr val="bg1"/>
                </a:solidFill>
              </a:rPr>
              <a:t/>
            </a:r>
            <a:br>
              <a:rPr lang="en-US" altLang="nl-NL" sz="1200" smtClean="0">
                <a:solidFill>
                  <a:schemeClr val="bg1"/>
                </a:solidFill>
              </a:rPr>
            </a:br>
            <a:endParaRPr lang="nl-NL" altLang="nl-NL" sz="1200" smtClean="0">
              <a:solidFill>
                <a:schemeClr val="bg1"/>
              </a:solidFill>
            </a:endParaRPr>
          </a:p>
        </p:txBody>
      </p:sp>
      <p:sp>
        <p:nvSpPr>
          <p:cNvPr id="819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129E3-2AC9-4520-96A3-04996146C4D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nl-NL" sz="1400" smtClean="0"/>
          </a:p>
        </p:txBody>
      </p:sp>
      <p:sp>
        <p:nvSpPr>
          <p:cNvPr id="8196" name="Tekstvak 1"/>
          <p:cNvSpPr txBox="1">
            <a:spLocks noChangeArrowheads="1"/>
          </p:cNvSpPr>
          <p:nvPr/>
        </p:nvSpPr>
        <p:spPr bwMode="auto">
          <a:xfrm>
            <a:off x="1203325" y="384175"/>
            <a:ext cx="6605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De dragers van Rembrandts schilderijen</a:t>
            </a:r>
            <a:endParaRPr lang="nl-NL" altLang="nl-NL" sz="2800">
              <a:solidFill>
                <a:schemeClr val="bg1"/>
              </a:solidFill>
            </a:endParaRPr>
          </a:p>
        </p:txBody>
      </p:sp>
      <p:pic>
        <p:nvPicPr>
          <p:cNvPr id="8197" name="Afbeeldin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761" b="14484"/>
          <a:stretch>
            <a:fillRect/>
          </a:stretch>
        </p:blipFill>
        <p:spPr bwMode="auto">
          <a:xfrm>
            <a:off x="455613" y="1706563"/>
            <a:ext cx="41433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706563"/>
            <a:ext cx="3722688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hthoek 1"/>
          <p:cNvSpPr>
            <a:spLocks noChangeArrowheads="1"/>
          </p:cNvSpPr>
          <p:nvPr/>
        </p:nvSpPr>
        <p:spPr bwMode="auto">
          <a:xfrm>
            <a:off x="4241800" y="4487863"/>
            <a:ext cx="30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A.</a:t>
            </a:r>
            <a:endParaRPr lang="nl-NL" altLang="nl-NL" sz="1000"/>
          </a:p>
        </p:txBody>
      </p:sp>
      <p:sp>
        <p:nvSpPr>
          <p:cNvPr id="8200" name="Rechthoek 2"/>
          <p:cNvSpPr>
            <a:spLocks noChangeArrowheads="1"/>
          </p:cNvSpPr>
          <p:nvPr/>
        </p:nvSpPr>
        <p:spPr bwMode="auto">
          <a:xfrm>
            <a:off x="8458200" y="4456113"/>
            <a:ext cx="312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B</a:t>
            </a:r>
            <a:r>
              <a:rPr lang="en-GB" altLang="nl-NL" sz="1200">
                <a:solidFill>
                  <a:schemeClr val="bg1"/>
                </a:solidFill>
              </a:rPr>
              <a:t>.</a:t>
            </a:r>
            <a:endParaRPr lang="nl-NL" alt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 noChangeArrowheads="1"/>
          </p:cNvSpPr>
          <p:nvPr>
            <p:ph type="title"/>
          </p:nvPr>
        </p:nvSpPr>
        <p:spPr>
          <a:xfrm>
            <a:off x="973138" y="5303838"/>
            <a:ext cx="7772400" cy="523875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dirty="0" smtClean="0"/>
              <a:t> </a:t>
            </a:r>
            <a:br>
              <a:rPr lang="nl-NL" altLang="nl-NL" dirty="0" smtClean="0"/>
            </a:br>
            <a:r>
              <a:rPr lang="nl-NL" altLang="nl-NL" sz="1200" dirty="0" smtClean="0">
                <a:solidFill>
                  <a:schemeClr val="bg1"/>
                </a:solidFill>
              </a:rPr>
              <a:t>.</a:t>
            </a:r>
            <a:br>
              <a:rPr lang="nl-NL" altLang="nl-NL" sz="1200" dirty="0" smtClean="0">
                <a:solidFill>
                  <a:schemeClr val="bg1"/>
                </a:solidFill>
              </a:rPr>
            </a:br>
            <a:r>
              <a:rPr lang="nl-NL" altLang="nl-NL" sz="1300" dirty="0" smtClean="0">
                <a:solidFill>
                  <a:schemeClr val="bg1"/>
                </a:solidFill>
              </a:rPr>
              <a:t>A. Rembrandt, </a:t>
            </a:r>
            <a:r>
              <a:rPr lang="nl-NL" altLang="nl-NL" sz="1300" i="1" dirty="0" err="1" smtClean="0">
                <a:solidFill>
                  <a:schemeClr val="bg1"/>
                </a:solidFill>
              </a:rPr>
              <a:t>Hendrickje</a:t>
            </a:r>
            <a:r>
              <a:rPr lang="nl-NL" altLang="nl-NL" sz="1300" i="1" dirty="0" smtClean="0">
                <a:solidFill>
                  <a:schemeClr val="bg1"/>
                </a:solidFill>
              </a:rPr>
              <a:t> wadend</a:t>
            </a:r>
            <a:r>
              <a:rPr lang="nl-NL" altLang="nl-NL" sz="1300" dirty="0" smtClean="0">
                <a:solidFill>
                  <a:schemeClr val="bg1"/>
                </a:solidFill>
              </a:rPr>
              <a:t>, 1654, paneel, National Gallery, Londen </a:t>
            </a:r>
            <a:br>
              <a:rPr lang="nl-NL" altLang="nl-NL" sz="1300" dirty="0" smtClean="0">
                <a:solidFill>
                  <a:schemeClr val="bg1"/>
                </a:solidFill>
              </a:rPr>
            </a:br>
            <a:r>
              <a:rPr lang="nl-NL" altLang="nl-NL" sz="1300" dirty="0" smtClean="0">
                <a:solidFill>
                  <a:schemeClr val="bg1"/>
                </a:solidFill>
              </a:rPr>
              <a:t>B. Detail van afbeelding A. </a:t>
            </a:r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A3874-32DE-455A-964B-C53E2DB18FC9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nl-NL" sz="1400" smtClean="0"/>
          </a:p>
        </p:txBody>
      </p:sp>
      <p:sp>
        <p:nvSpPr>
          <p:cNvPr id="9220" name="Tekstvak 1"/>
          <p:cNvSpPr txBox="1">
            <a:spLocks noChangeArrowheads="1"/>
          </p:cNvSpPr>
          <p:nvPr/>
        </p:nvSpPr>
        <p:spPr bwMode="auto">
          <a:xfrm>
            <a:off x="973138" y="292100"/>
            <a:ext cx="641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Lijmlagen en grondering op de dragers</a:t>
            </a:r>
            <a:r>
              <a:rPr lang="en-US" altLang="nl-NL" sz="1400">
                <a:solidFill>
                  <a:schemeClr val="bg1"/>
                </a:solidFill>
              </a:rPr>
              <a:t>.</a:t>
            </a:r>
            <a:endParaRPr lang="nl-NL" altLang="nl-NL" sz="1400">
              <a:solidFill>
                <a:schemeClr val="bg1"/>
              </a:solidFill>
            </a:endParaRPr>
          </a:p>
        </p:txBody>
      </p:sp>
      <p:pic>
        <p:nvPicPr>
          <p:cNvPr id="9221" name="Afbeelding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" b="3349"/>
          <a:stretch>
            <a:fillRect/>
          </a:stretch>
        </p:blipFill>
        <p:spPr bwMode="auto">
          <a:xfrm>
            <a:off x="823913" y="2127250"/>
            <a:ext cx="26193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Afbeelding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87463"/>
            <a:ext cx="4144963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hthoek 1"/>
          <p:cNvSpPr>
            <a:spLocks noChangeArrowheads="1"/>
          </p:cNvSpPr>
          <p:nvPr/>
        </p:nvSpPr>
        <p:spPr bwMode="auto">
          <a:xfrm>
            <a:off x="3187700" y="528955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A.</a:t>
            </a:r>
            <a:endParaRPr lang="nl-NL" altLang="nl-NL" sz="1000"/>
          </a:p>
        </p:txBody>
      </p:sp>
      <p:sp>
        <p:nvSpPr>
          <p:cNvPr id="9224" name="Rechthoek 2"/>
          <p:cNvSpPr>
            <a:spLocks noChangeArrowheads="1"/>
          </p:cNvSpPr>
          <p:nvPr/>
        </p:nvSpPr>
        <p:spPr bwMode="auto">
          <a:xfrm>
            <a:off x="7831138" y="5292725"/>
            <a:ext cx="306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B.</a:t>
            </a:r>
            <a:endParaRPr lang="nl-NL" altLang="nl-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 noChangeArrowheads="1"/>
          </p:cNvSpPr>
          <p:nvPr>
            <p:ph type="title"/>
          </p:nvPr>
        </p:nvSpPr>
        <p:spPr>
          <a:xfrm>
            <a:off x="604838" y="-171450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Rembrandts 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522C7-5960-4464-9E8E-23E89003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5919788"/>
            <a:ext cx="4124325" cy="9382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Rembrandt, Zelfportret leunend op een balustrade, 1639, ets en droge naald</a:t>
            </a:r>
            <a:endParaRPr lang="nl-NL" dirty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6F0CF-068D-49BC-A5E4-2F04FF3B9F69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nl-NL" sz="1400" smtClean="0"/>
          </a:p>
        </p:txBody>
      </p:sp>
      <p:pic>
        <p:nvPicPr>
          <p:cNvPr id="10245" name="Afbeelding 3" descr="Afbeelding met tekst, boek&#10;&#10;Automatisch gegenereerde beschrij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58838"/>
            <a:ext cx="410368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457200"/>
          </a:xfrm>
        </p:spPr>
        <p:txBody>
          <a:bodyPr/>
          <a:lstStyle/>
          <a:p>
            <a:r>
              <a:rPr lang="en-US" altLang="nl-NL" sz="2800" smtClean="0">
                <a:solidFill>
                  <a:schemeClr val="bg1"/>
                </a:solidFill>
              </a:rPr>
              <a:t>Rembrandts tekeningen en tekenmaterialen</a:t>
            </a:r>
            <a:endParaRPr lang="nl-NL" altLang="nl-NL" sz="2800" smtClean="0">
              <a:solidFill>
                <a:schemeClr val="bg1"/>
              </a:solidFill>
            </a:endParaRPr>
          </a:p>
        </p:txBody>
      </p:sp>
      <p:sp>
        <p:nvSpPr>
          <p:cNvPr id="1126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DCCF0-B403-4B7E-BAD6-B5A30A7ADDD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393620" y="5558220"/>
            <a:ext cx="78692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</a:rPr>
              <a:t>A. </a:t>
            </a:r>
            <a:r>
              <a:rPr lang="nl-NL" sz="1200" dirty="0">
                <a:solidFill>
                  <a:schemeClr val="bg1"/>
                </a:solidFill>
              </a:rPr>
              <a:t>Rembrandt</a:t>
            </a:r>
            <a:r>
              <a:rPr lang="nl-NL" sz="1200" i="1" dirty="0">
                <a:solidFill>
                  <a:schemeClr val="bg1"/>
                </a:solidFill>
              </a:rPr>
              <a:t>, Saskia, zittend bij een raam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smtClean="0">
                <a:solidFill>
                  <a:schemeClr val="bg1"/>
                </a:solidFill>
              </a:rPr>
              <a:t>ca.1638, pen </a:t>
            </a:r>
            <a:r>
              <a:rPr lang="nl-NL" sz="1200" dirty="0">
                <a:solidFill>
                  <a:schemeClr val="bg1"/>
                </a:solidFill>
              </a:rPr>
              <a:t>en penseel in bruin, wit krijt op bruin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geprepareerd papier, </a:t>
            </a:r>
            <a:r>
              <a:rPr lang="nl-NL" sz="1200" dirty="0" smtClean="0">
                <a:solidFill>
                  <a:schemeClr val="bg1"/>
                </a:solidFill>
              </a:rPr>
              <a:t>Rijksmuseum Amsterdam.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B. Rietpennen en </a:t>
            </a:r>
            <a:r>
              <a:rPr lang="nl-NL" sz="1200" dirty="0" smtClean="0">
                <a:solidFill>
                  <a:schemeClr val="bg1"/>
                </a:solidFill>
              </a:rPr>
              <a:t>pennen </a:t>
            </a:r>
            <a:r>
              <a:rPr lang="nl-NL" sz="1200" dirty="0">
                <a:solidFill>
                  <a:schemeClr val="bg1"/>
                </a:solidFill>
              </a:rPr>
              <a:t>van ganzenveren en </a:t>
            </a:r>
            <a:r>
              <a:rPr lang="nl-NL" sz="1200" dirty="0" smtClean="0">
                <a:solidFill>
                  <a:schemeClr val="bg1"/>
                </a:solidFill>
              </a:rPr>
              <a:t>rietpennen.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C. </a:t>
            </a:r>
            <a:r>
              <a:rPr lang="nl-NL" sz="1200" dirty="0" smtClean="0">
                <a:solidFill>
                  <a:schemeClr val="bg1"/>
                </a:solidFill>
              </a:rPr>
              <a:t>Galnoten.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69" name="Tijdelijke aanduiding voor inhoud 8" descr=":Rembrandthuis Afbeeldingen:1638_Saskia Sitting by a Window_RP-T-1930-51 - beschnitten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557338"/>
            <a:ext cx="18176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Afbeelding 4" descr="Afbeelding met binnen, muur, tafel&#10;&#10;Automatisch gegenereerde beschrij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557338"/>
            <a:ext cx="22939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Afbeelding 6" descr="Afbeelding met tafel, voedsel, bord, kop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r="-1358" b="27950"/>
          <a:stretch>
            <a:fillRect/>
          </a:stretch>
        </p:blipFill>
        <p:spPr bwMode="auto">
          <a:xfrm>
            <a:off x="6192838" y="1557338"/>
            <a:ext cx="21986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hthoek 7"/>
          <p:cNvSpPr>
            <a:spLocks noChangeArrowheads="1"/>
          </p:cNvSpPr>
          <p:nvPr/>
        </p:nvSpPr>
        <p:spPr bwMode="auto">
          <a:xfrm>
            <a:off x="1898650" y="3835400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1273" name="Rechthoek 8"/>
          <p:cNvSpPr>
            <a:spLocks noChangeArrowheads="1"/>
          </p:cNvSpPr>
          <p:nvPr/>
        </p:nvSpPr>
        <p:spPr bwMode="auto">
          <a:xfrm>
            <a:off x="5227638" y="5311775"/>
            <a:ext cx="2936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  <p:sp>
        <p:nvSpPr>
          <p:cNvPr id="11274" name="Rechthoek 9"/>
          <p:cNvSpPr>
            <a:spLocks noChangeArrowheads="1"/>
          </p:cNvSpPr>
          <p:nvPr/>
        </p:nvSpPr>
        <p:spPr bwMode="auto">
          <a:xfrm>
            <a:off x="8158163" y="3835400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DA94F-A3A0-4466-A3DD-0B480EA5B445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900113" y="5646738"/>
            <a:ext cx="6985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A. Illustratie van een papiermaker bezig met papierscheppen uit een ton met papierbrij, uit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Jost Ammans </a:t>
            </a:r>
            <a:r>
              <a:rPr lang="nl-NL" sz="1200" i="1" dirty="0" err="1">
                <a:solidFill>
                  <a:schemeClr val="bg1"/>
                </a:solidFill>
              </a:rPr>
              <a:t>Ständebuch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smtClean="0">
                <a:solidFill>
                  <a:schemeClr val="bg1"/>
                </a:solidFill>
              </a:rPr>
              <a:t>1568.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B. Watermerk in </a:t>
            </a:r>
            <a:r>
              <a:rPr lang="nl-NL" sz="1200" dirty="0" smtClean="0">
                <a:solidFill>
                  <a:schemeClr val="bg1"/>
                </a:solidFill>
              </a:rPr>
              <a:t>zeefraam.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C. Rembrandt, </a:t>
            </a:r>
            <a:r>
              <a:rPr lang="nl-NL" sz="1200" i="1" dirty="0">
                <a:solidFill>
                  <a:schemeClr val="bg1"/>
                </a:solidFill>
              </a:rPr>
              <a:t>Zelfportret leunend op een balustrade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smtClean="0">
                <a:solidFill>
                  <a:schemeClr val="bg1"/>
                </a:solidFill>
              </a:rPr>
              <a:t>detailopname </a:t>
            </a:r>
            <a:r>
              <a:rPr lang="nl-NL" sz="1200" dirty="0">
                <a:solidFill>
                  <a:schemeClr val="bg1"/>
                </a:solidFill>
              </a:rPr>
              <a:t>van de ets met </a:t>
            </a:r>
            <a:r>
              <a:rPr lang="nl-NL" sz="1200" dirty="0" err="1">
                <a:solidFill>
                  <a:schemeClr val="bg1"/>
                </a:solidFill>
              </a:rPr>
              <a:t>doorvallend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licht.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292" name="Tijdelijke aanduiding voor inhoud 7" descr="http://www.patricialovett.com/wp-content/uploads/2014/02/images.jp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486150"/>
            <a:ext cx="2551113" cy="1760538"/>
          </a:xfrm>
        </p:spPr>
      </p:pic>
      <p:pic>
        <p:nvPicPr>
          <p:cNvPr id="12293" name="Afbeelding 8" descr="https://ezine.codart.nl/ul/cms/ezine/articles/4/1/7/417/417/column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251075"/>
            <a:ext cx="29321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Tijdelijke aanduiding voor inhoud 7" descr="https://upload.wikimedia.org/wikipedia/commons/thumb/0/0b/Paper_production.jpg/800px-Paper_production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9750"/>
            <a:ext cx="26701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itel 1"/>
          <p:cNvSpPr txBox="1">
            <a:spLocks noChangeArrowheads="1"/>
          </p:cNvSpPr>
          <p:nvPr/>
        </p:nvSpPr>
        <p:spPr bwMode="auto">
          <a:xfrm>
            <a:off x="323850" y="603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Het papier van Rembrandts tekeningen en etsen</a:t>
            </a:r>
            <a:endParaRPr lang="nl-NL" altLang="nl-NL" sz="2800">
              <a:solidFill>
                <a:schemeClr val="bg1"/>
              </a:solidFill>
            </a:endParaRPr>
          </a:p>
        </p:txBody>
      </p:sp>
      <p:sp>
        <p:nvSpPr>
          <p:cNvPr id="12296" name="Rechthoek 7"/>
          <p:cNvSpPr>
            <a:spLocks noChangeArrowheads="1"/>
          </p:cNvSpPr>
          <p:nvPr/>
        </p:nvSpPr>
        <p:spPr bwMode="auto">
          <a:xfrm>
            <a:off x="2465388" y="5268913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2297" name="Rechthoek 8"/>
          <p:cNvSpPr>
            <a:spLocks noChangeArrowheads="1"/>
          </p:cNvSpPr>
          <p:nvPr/>
        </p:nvSpPr>
        <p:spPr bwMode="auto">
          <a:xfrm>
            <a:off x="5413375" y="5254625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  <p:sp>
        <p:nvSpPr>
          <p:cNvPr id="12298" name="Rechthoek 9"/>
          <p:cNvSpPr>
            <a:spLocks noChangeArrowheads="1"/>
          </p:cNvSpPr>
          <p:nvPr/>
        </p:nvSpPr>
        <p:spPr bwMode="auto">
          <a:xfrm>
            <a:off x="8528050" y="525462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867</Words>
  <Application>Microsoft Office PowerPoint</Application>
  <PresentationFormat>Diavoorstelling (4:3)</PresentationFormat>
  <Paragraphs>139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YNALC F+ Interstate</vt:lpstr>
      <vt:lpstr>Lege presentatie</vt:lpstr>
      <vt:lpstr> Ontdek de èchte Rembrandt  Educatief programma van Museum Het Rembrandthuis </vt:lpstr>
      <vt:lpstr>PowerPoint-presentatie</vt:lpstr>
      <vt:lpstr>PowerPoint-presentatie</vt:lpstr>
      <vt:lpstr>Schetsbladen met portretten</vt:lpstr>
      <vt:lpstr>A. de achterkant van een paneel van Rembrandt. De randen zijn afgeschuind.  B. raam met aan de binnenkant geregen linnen </vt:lpstr>
      <vt:lpstr>  . A. Rembrandt, Hendrickje wadend, 1654, paneel, National Gallery, Londen  B. Detail van afbeelding A. </vt:lpstr>
      <vt:lpstr>Rembrandts etsen</vt:lpstr>
      <vt:lpstr>Rembrandts tekeningen en tekenmaterialen</vt:lpstr>
      <vt:lpstr>PowerPoint-presentatie</vt:lpstr>
      <vt:lpstr>Met zekerheid aan Rembrandt toegeschreven. </vt:lpstr>
      <vt:lpstr>Een staaltje van Rembrandts kunnen; het portret van Jan Six </vt:lpstr>
      <vt:lpstr>Krassen in de verf </vt:lpstr>
      <vt:lpstr>Materiaaltechnisch onderzoek; onderzoek naar eigenschappen van het linnen</vt:lpstr>
      <vt:lpstr>Een echtpaar herenigd </vt:lpstr>
      <vt:lpstr>Dendrochronologie</vt:lpstr>
      <vt:lpstr>Strijklicht en doorvallend licht</vt:lpstr>
      <vt:lpstr>UVF: ultravioletfluorescentie  en IR: infraroodreflectografie</vt:lpstr>
      <vt:lpstr>Röntgen</vt:lpstr>
      <vt:lpstr>XRF</vt:lpstr>
      <vt:lpstr>Microscopisch onderzoek van een dwarsdoorsnede</vt:lpstr>
    </vt:vector>
  </TitlesOfParts>
  <Company>Nienke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</dc:creator>
  <cp:lastModifiedBy>Pieter de Dreu</cp:lastModifiedBy>
  <cp:revision>214</cp:revision>
  <dcterms:created xsi:type="dcterms:W3CDTF">2008-10-01T09:31:48Z</dcterms:created>
  <dcterms:modified xsi:type="dcterms:W3CDTF">2019-10-24T16:10:41Z</dcterms:modified>
</cp:coreProperties>
</file>