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7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68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18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99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35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24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12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87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80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87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24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1A3F6-288E-4D73-BEE0-01B612DDBD33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8DCC-98F0-47B0-AB80-26FE167226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90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14253" y="1055717"/>
            <a:ext cx="5321531" cy="2152996"/>
          </a:xfrm>
        </p:spPr>
        <p:txBody>
          <a:bodyPr>
            <a:normAutofit/>
          </a:bodyPr>
          <a:lstStyle/>
          <a:p>
            <a:r>
              <a:rPr lang="nl-NL" b="1" dirty="0" err="1">
                <a:latin typeface="Lato" panose="020F0502020204030203" pitchFamily="34" charset="0"/>
              </a:rPr>
              <a:t>Funny</a:t>
            </a:r>
            <a:r>
              <a:rPr lang="nl-NL" b="1" dirty="0">
                <a:latin typeface="Lato" panose="020F0502020204030203" pitchFamily="34" charset="0"/>
              </a:rPr>
              <a:t> </a:t>
            </a:r>
            <a:r>
              <a:rPr lang="nl-NL" b="1" dirty="0" err="1">
                <a:latin typeface="Lato" panose="020F0502020204030203" pitchFamily="34" charset="0"/>
              </a:rPr>
              <a:t>Faces</a:t>
            </a:r>
            <a:r>
              <a:rPr lang="nl-NL" dirty="0" smtClean="0">
                <a:latin typeface="Lato" panose="020F0502020204030203" pitchFamily="34" charset="0"/>
              </a:rPr>
              <a:t/>
            </a:r>
            <a:br>
              <a:rPr lang="nl-NL" dirty="0" smtClean="0">
                <a:latin typeface="Lato" panose="020F0502020204030203" pitchFamily="34" charset="0"/>
              </a:rPr>
            </a:b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036616" y="3793231"/>
            <a:ext cx="7676803" cy="504449"/>
          </a:xfrm>
        </p:spPr>
        <p:txBody>
          <a:bodyPr>
            <a:normAutofit lnSpcReduction="10000"/>
          </a:bodyPr>
          <a:lstStyle/>
          <a:p>
            <a:r>
              <a:rPr lang="nl-NL" sz="3200" dirty="0" err="1">
                <a:latin typeface="Lato" panose="020F0502020204030203" pitchFamily="34" charset="0"/>
              </a:rPr>
              <a:t>Rembrandt’s</a:t>
            </a:r>
            <a:r>
              <a:rPr lang="nl-NL" sz="3200" dirty="0">
                <a:latin typeface="Lato" panose="020F0502020204030203" pitchFamily="34" charset="0"/>
              </a:rPr>
              <a:t> </a:t>
            </a:r>
            <a:r>
              <a:rPr lang="nl-NL" sz="3200" dirty="0" err="1">
                <a:latin typeface="Lato" panose="020F0502020204030203" pitchFamily="34" charset="0"/>
              </a:rPr>
              <a:t>Portraits</a:t>
            </a:r>
            <a:r>
              <a:rPr lang="nl-NL" sz="3200" dirty="0">
                <a:latin typeface="Lato" panose="020F0502020204030203" pitchFamily="34" charset="0"/>
              </a:rPr>
              <a:t> </a:t>
            </a:r>
            <a:r>
              <a:rPr lang="nl-NL" sz="3200" dirty="0" err="1">
                <a:latin typeface="Lato" panose="020F0502020204030203" pitchFamily="34" charset="0"/>
              </a:rPr>
              <a:t>and</a:t>
            </a:r>
            <a:r>
              <a:rPr lang="nl-NL" sz="3200" dirty="0">
                <a:latin typeface="Lato" panose="020F0502020204030203" pitchFamily="34" charset="0"/>
              </a:rPr>
              <a:t> </a:t>
            </a:r>
            <a:r>
              <a:rPr lang="nl-NL" sz="3200" dirty="0" err="1" smtClean="0">
                <a:latin typeface="Lato" panose="020F0502020204030203" pitchFamily="34" charset="0"/>
              </a:rPr>
              <a:t>Self-portraits</a:t>
            </a:r>
            <a:endParaRPr lang="nl-NL" sz="32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80861" y="5726838"/>
            <a:ext cx="6043352" cy="790339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Lato" panose="020F0502020204030203" pitchFamily="34" charset="0"/>
              </a:rPr>
              <a:t>Rembrandt, </a:t>
            </a:r>
            <a:r>
              <a:rPr lang="en-GB" sz="2000" i="1" dirty="0">
                <a:latin typeface="Lato" panose="020F0502020204030203" pitchFamily="34" charset="0"/>
              </a:rPr>
              <a:t>Self-portrait with </a:t>
            </a:r>
            <a:r>
              <a:rPr lang="en-GB" sz="2000" i="1" dirty="0" err="1">
                <a:latin typeface="Lato" panose="020F0502020204030203" pitchFamily="34" charset="0"/>
              </a:rPr>
              <a:t>Saskia</a:t>
            </a:r>
            <a:r>
              <a:rPr lang="en-GB" sz="2000" dirty="0">
                <a:latin typeface="Lato" panose="020F0502020204030203" pitchFamily="34" charset="0"/>
              </a:rPr>
              <a:t>, </a:t>
            </a:r>
            <a:r>
              <a:rPr lang="en-GB" sz="2000" dirty="0" smtClean="0">
                <a:latin typeface="Lato" panose="020F0502020204030203" pitchFamily="34" charset="0"/>
              </a:rPr>
              <a:t>1636, etching</a:t>
            </a:r>
            <a:endParaRPr lang="nl-NL" sz="2000" dirty="0">
              <a:latin typeface="Lato" panose="020F0502020204030203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541" y="1060789"/>
            <a:ext cx="4259993" cy="455190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102593" y="423423"/>
            <a:ext cx="3999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Lato" panose="020F0502020204030203" pitchFamily="34" charset="0"/>
              </a:rPr>
              <a:t>Rembrandt </a:t>
            </a:r>
            <a:r>
              <a:rPr lang="en-GB" sz="2800" dirty="0">
                <a:latin typeface="Lato" panose="020F0502020204030203" pitchFamily="34" charset="0"/>
              </a:rPr>
              <a:t>and </a:t>
            </a:r>
            <a:r>
              <a:rPr lang="en-GB" sz="2800" dirty="0" err="1">
                <a:latin typeface="Lato" panose="020F0502020204030203" pitchFamily="34" charset="0"/>
              </a:rPr>
              <a:t>Saskia</a:t>
            </a:r>
            <a:endParaRPr lang="nl-NL" sz="28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1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50524" y="5788057"/>
            <a:ext cx="6616931" cy="669303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Lato"/>
              </a:rPr>
              <a:t>Rembrandt, </a:t>
            </a:r>
            <a:r>
              <a:rPr lang="nl-NL" sz="2000" i="1" dirty="0" err="1" smtClean="0">
                <a:latin typeface="Lato"/>
              </a:rPr>
              <a:t>Self-portrait</a:t>
            </a:r>
            <a:r>
              <a:rPr lang="nl-NL" sz="2000" i="1" dirty="0" smtClean="0">
                <a:latin typeface="Lato"/>
              </a:rPr>
              <a:t> </a:t>
            </a:r>
            <a:r>
              <a:rPr lang="nl-NL" sz="2000" i="1" dirty="0" err="1" smtClean="0">
                <a:latin typeface="Lato"/>
              </a:rPr>
              <a:t>with</a:t>
            </a:r>
            <a:r>
              <a:rPr lang="nl-NL" sz="2000" i="1" dirty="0" smtClean="0">
                <a:latin typeface="Lato"/>
              </a:rPr>
              <a:t> </a:t>
            </a:r>
            <a:r>
              <a:rPr lang="nl-NL" sz="2000" i="1" dirty="0" err="1" smtClean="0">
                <a:latin typeface="Lato"/>
              </a:rPr>
              <a:t>raised</a:t>
            </a:r>
            <a:r>
              <a:rPr lang="nl-NL" sz="2000" i="1" dirty="0" smtClean="0">
                <a:latin typeface="Lato"/>
              </a:rPr>
              <a:t> </a:t>
            </a:r>
            <a:r>
              <a:rPr lang="nl-NL" sz="2000" i="1" dirty="0" err="1" smtClean="0">
                <a:latin typeface="Lato"/>
              </a:rPr>
              <a:t>sabre</a:t>
            </a:r>
            <a:r>
              <a:rPr lang="nl-NL" sz="2000" dirty="0" smtClean="0">
                <a:latin typeface="Lato"/>
              </a:rPr>
              <a:t>, </a:t>
            </a:r>
            <a:r>
              <a:rPr lang="nl-NL" sz="2000" dirty="0" smtClean="0">
                <a:latin typeface="Lato"/>
              </a:rPr>
              <a:t>1634, </a:t>
            </a:r>
            <a:r>
              <a:rPr lang="nl-NL" sz="2000" dirty="0" err="1" smtClean="0">
                <a:latin typeface="Lato"/>
              </a:rPr>
              <a:t>etching</a:t>
            </a:r>
            <a:endParaRPr lang="nl-NL" sz="2000" dirty="0">
              <a:latin typeface="Lato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262" y="1203456"/>
            <a:ext cx="3659475" cy="435133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891112" y="446973"/>
            <a:ext cx="4409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Lato"/>
              </a:rPr>
              <a:t>Rembrandt </a:t>
            </a:r>
            <a:r>
              <a:rPr lang="nl-NL" sz="2800" dirty="0" smtClean="0">
                <a:latin typeface="Lato"/>
              </a:rPr>
              <a:t>in fancy dress</a:t>
            </a:r>
            <a:endParaRPr lang="nl-NL" sz="2800" dirty="0"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735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6312" y="5367122"/>
            <a:ext cx="8054277" cy="1115447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Lato" panose="020F0502020204030203"/>
              </a:rPr>
              <a:t>Rembrandt, </a:t>
            </a:r>
            <a:r>
              <a:rPr lang="nl-NL" sz="2000" i="1" dirty="0" err="1" smtClean="0">
                <a:latin typeface="Lato" panose="020F0502020204030203"/>
              </a:rPr>
              <a:t>Self-portrait</a:t>
            </a:r>
            <a:r>
              <a:rPr lang="nl-NL" sz="2000" i="1" dirty="0" smtClean="0">
                <a:latin typeface="Lato" panose="020F0502020204030203"/>
              </a:rPr>
              <a:t> </a:t>
            </a:r>
            <a:r>
              <a:rPr lang="nl-NL" sz="2000" i="1" dirty="0" err="1" smtClean="0">
                <a:latin typeface="Lato" panose="020F0502020204030203"/>
              </a:rPr>
              <a:t>sketching</a:t>
            </a:r>
            <a:r>
              <a:rPr lang="nl-NL" sz="2000" i="1" dirty="0" smtClean="0">
                <a:latin typeface="Lato" panose="020F0502020204030203"/>
              </a:rPr>
              <a:t> </a:t>
            </a:r>
            <a:r>
              <a:rPr lang="nl-NL" sz="2000" i="1" dirty="0" err="1" smtClean="0">
                <a:latin typeface="Lato" panose="020F0502020204030203"/>
              </a:rPr>
              <a:t>beside</a:t>
            </a:r>
            <a:r>
              <a:rPr lang="nl-NL" sz="2000" i="1" dirty="0" smtClean="0">
                <a:latin typeface="Lato" panose="020F0502020204030203"/>
              </a:rPr>
              <a:t> a </a:t>
            </a:r>
            <a:r>
              <a:rPr lang="nl-NL" sz="2000" i="1" dirty="0" err="1" smtClean="0">
                <a:latin typeface="Lato" panose="020F0502020204030203"/>
              </a:rPr>
              <a:t>window</a:t>
            </a:r>
            <a:r>
              <a:rPr lang="nl-NL" sz="2000" dirty="0" smtClean="0">
                <a:latin typeface="Lato" panose="020F0502020204030203"/>
              </a:rPr>
              <a:t>, 1648, </a:t>
            </a:r>
            <a:r>
              <a:rPr lang="nl-NL" sz="2000" dirty="0" err="1" smtClean="0">
                <a:latin typeface="Lato" panose="020F0502020204030203"/>
              </a:rPr>
              <a:t>etching</a:t>
            </a:r>
            <a:endParaRPr lang="nl-NL" sz="2000" dirty="0">
              <a:latin typeface="Lato" panose="020F0502020204030203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52" y="1108322"/>
            <a:ext cx="3600000" cy="4258800"/>
          </a:xfrm>
        </p:spPr>
      </p:pic>
      <p:sp>
        <p:nvSpPr>
          <p:cNvPr id="5" name="Rechthoek 4"/>
          <p:cNvSpPr/>
          <p:nvPr/>
        </p:nvSpPr>
        <p:spPr>
          <a:xfrm>
            <a:off x="3396549" y="426482"/>
            <a:ext cx="5153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latin typeface="Lato" panose="020F0502020204030203"/>
              </a:rPr>
              <a:t>Rembrandt </a:t>
            </a:r>
            <a:r>
              <a:rPr lang="nl-NL" sz="2800" dirty="0" err="1" smtClean="0">
                <a:latin typeface="Lato" panose="020F0502020204030203"/>
              </a:rPr>
              <a:t>twice</a:t>
            </a:r>
            <a:r>
              <a:rPr lang="nl-NL" sz="2800" dirty="0" smtClean="0">
                <a:latin typeface="Lato" panose="020F0502020204030203"/>
              </a:rPr>
              <a:t> in </a:t>
            </a:r>
            <a:r>
              <a:rPr lang="nl-NL" sz="2800" dirty="0" err="1" smtClean="0">
                <a:latin typeface="Lato" panose="020F0502020204030203"/>
              </a:rPr>
              <a:t>reflection</a:t>
            </a:r>
            <a:endParaRPr lang="nl-NL" sz="2800" dirty="0"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39964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6267796" cy="1879203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12" y="365125"/>
            <a:ext cx="3523210" cy="640583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62891" y="6370854"/>
            <a:ext cx="6267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latin typeface="Lato"/>
              </a:rPr>
              <a:t>Department</a:t>
            </a:r>
            <a:r>
              <a:rPr lang="nl-NL" sz="2000" dirty="0" smtClean="0">
                <a:latin typeface="Lato"/>
              </a:rPr>
              <a:t> of </a:t>
            </a:r>
            <a:r>
              <a:rPr lang="nl-NL" sz="2000" dirty="0" err="1" smtClean="0">
                <a:latin typeface="Lato"/>
              </a:rPr>
              <a:t>Education</a:t>
            </a:r>
            <a:r>
              <a:rPr lang="nl-NL" sz="2000" dirty="0" smtClean="0">
                <a:latin typeface="Lato"/>
              </a:rPr>
              <a:t> &amp; </a:t>
            </a:r>
            <a:r>
              <a:rPr lang="nl-NL" sz="2000" dirty="0">
                <a:latin typeface="Lato"/>
              </a:rPr>
              <a:t>V</a:t>
            </a:r>
            <a:r>
              <a:rPr lang="nl-NL" sz="2000" dirty="0" smtClean="0">
                <a:latin typeface="Lato"/>
              </a:rPr>
              <a:t>isitor Engagement</a:t>
            </a:r>
            <a:endParaRPr lang="nl-NL" sz="2000" dirty="0"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131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20676" y="5672248"/>
            <a:ext cx="6023323" cy="79505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Lato" panose="020F0502020204030203" pitchFamily="34" charset="0"/>
              </a:rPr>
              <a:t>Works of art created by Rembrandt...</a:t>
            </a:r>
            <a:endParaRPr lang="nl-NL" sz="2800" dirty="0">
              <a:latin typeface="Lato" panose="020F050202020403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4819919"/>
            <a:ext cx="10515600" cy="709417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6" descr="Afbeeldingsresultaat voor rembrandt schilderij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3" y="325658"/>
            <a:ext cx="3515492" cy="293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19" descr="Afbeeldingsresultaat voor rembrandt  joodse bru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43" y="506984"/>
            <a:ext cx="2732411" cy="199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fbeelding 7" descr="Gerelateerde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293" y="521518"/>
            <a:ext cx="3198891" cy="217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Afbeelding 2" descr="Afbeeldingsresultaat voor rembrandt zelfportret 16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88" y="2982680"/>
            <a:ext cx="1522987" cy="186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Afbeelding 15" descr="Afbeeldingsresultaat voor rembrandt  ets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0" y="2823472"/>
            <a:ext cx="3146955" cy="266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Miner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53" y="3491784"/>
            <a:ext cx="1771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6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32437" y="391678"/>
            <a:ext cx="6190781" cy="62217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Lato" panose="020F0502020204030203" pitchFamily="34" charset="0"/>
              </a:rPr>
              <a:t>Rembrandt looked at his own face....</a:t>
            </a:r>
            <a:endParaRPr lang="nl-NL" sz="2800" dirty="0">
              <a:latin typeface="Lato" panose="020F050202020403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20462" y="5657273"/>
            <a:ext cx="6614730" cy="612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>
                <a:latin typeface="Lato" panose="020F0502020204030203" pitchFamily="34" charset="0"/>
              </a:rPr>
              <a:t>Rembrandt</a:t>
            </a:r>
            <a:r>
              <a:rPr lang="en-GB" sz="2000" dirty="0">
                <a:latin typeface="Lato" panose="020F0502020204030203" pitchFamily="34" charset="0"/>
              </a:rPr>
              <a:t>, </a:t>
            </a:r>
            <a:r>
              <a:rPr lang="en-GB" sz="2000" i="1" dirty="0">
                <a:latin typeface="Lato" panose="020F0502020204030203" pitchFamily="34" charset="0"/>
              </a:rPr>
              <a:t>Self-portrait looking surprised</a:t>
            </a:r>
            <a:r>
              <a:rPr lang="en-GB" sz="2000" dirty="0">
                <a:latin typeface="Lato" panose="020F0502020204030203" pitchFamily="34" charset="0"/>
              </a:rPr>
              <a:t>, 1630, etching</a:t>
            </a:r>
            <a:endParaRPr lang="nl-NL" sz="2000" dirty="0">
              <a:latin typeface="Lato" panose="020F0502020204030203" pitchFamily="34" charset="0"/>
            </a:endParaRPr>
          </a:p>
        </p:txBody>
      </p:sp>
      <p:pic>
        <p:nvPicPr>
          <p:cNvPr id="2050" name="Picture 2" descr="B320(onl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12" y="1233546"/>
            <a:ext cx="3714815" cy="42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8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47988" y="5953241"/>
            <a:ext cx="5896021" cy="851994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Lato" panose="020F0502020204030203" pitchFamily="34" charset="0"/>
              </a:rPr>
              <a:t>Rembrandt</a:t>
            </a:r>
            <a:r>
              <a:rPr lang="en-GB" sz="2000" dirty="0">
                <a:latin typeface="Lato" panose="020F0502020204030203" pitchFamily="34" charset="0"/>
              </a:rPr>
              <a:t>, </a:t>
            </a:r>
            <a:r>
              <a:rPr lang="en-GB" sz="2000" i="1" dirty="0">
                <a:latin typeface="Lato" panose="020F0502020204030203" pitchFamily="34" charset="0"/>
              </a:rPr>
              <a:t>Portrait of Agatha Bas</a:t>
            </a:r>
            <a:r>
              <a:rPr lang="en-GB" sz="2000" dirty="0">
                <a:latin typeface="Lato" panose="020F0502020204030203" pitchFamily="34" charset="0"/>
              </a:rPr>
              <a:t>, </a:t>
            </a:r>
            <a:r>
              <a:rPr lang="en-GB" sz="2000" dirty="0" smtClean="0">
                <a:latin typeface="Lato" panose="020F0502020204030203" pitchFamily="34" charset="0"/>
              </a:rPr>
              <a:t>1641, </a:t>
            </a:r>
            <a:r>
              <a:rPr lang="en-GB" sz="2000" dirty="0" smtClean="0">
                <a:latin typeface="Lato" panose="020F0502020204030203" pitchFamily="34" charset="0"/>
              </a:rPr>
              <a:t>painting</a:t>
            </a:r>
            <a:endParaRPr lang="nl-NL" dirty="0">
              <a:latin typeface="Lato" panose="020F0502020204030203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4093651" y="350137"/>
            <a:ext cx="4004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Lato" panose="020F0502020204030203"/>
              </a:rPr>
              <a:t>Portrait </a:t>
            </a:r>
            <a:r>
              <a:rPr lang="en-GB" sz="2800" dirty="0">
                <a:latin typeface="Lato" panose="020F0502020204030203"/>
              </a:rPr>
              <a:t>of a rich woman</a:t>
            </a:r>
            <a:endParaRPr lang="nl-NL" sz="2800" dirty="0">
              <a:latin typeface="Lato" panose="020F0502020204030203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67" y="1012700"/>
            <a:ext cx="3663066" cy="48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8" y="4808822"/>
            <a:ext cx="3647568" cy="1546532"/>
          </a:xfrm>
        </p:spPr>
        <p:txBody>
          <a:bodyPr>
            <a:normAutofit/>
          </a:bodyPr>
          <a:lstStyle/>
          <a:p>
            <a:r>
              <a:rPr lang="nl-NL" sz="2000" dirty="0" smtClean="0">
                <a:latin typeface="Lato" panose="020F0502020204030203" pitchFamily="34" charset="0"/>
              </a:rPr>
              <a:t>Rembrandt, </a:t>
            </a:r>
            <a:r>
              <a:rPr lang="nl-NL" sz="2000" i="1" dirty="0" smtClean="0">
                <a:latin typeface="Lato" panose="020F0502020204030203" pitchFamily="34" charset="0"/>
              </a:rPr>
              <a:t>The </a:t>
            </a:r>
            <a:r>
              <a:rPr lang="nl-NL" sz="2000" i="1" dirty="0" err="1" smtClean="0">
                <a:latin typeface="Lato" panose="020F0502020204030203" pitchFamily="34" charset="0"/>
              </a:rPr>
              <a:t>Night</a:t>
            </a:r>
            <a:r>
              <a:rPr lang="nl-NL" sz="2000" i="1" dirty="0" smtClean="0">
                <a:latin typeface="Lato" panose="020F0502020204030203" pitchFamily="34" charset="0"/>
              </a:rPr>
              <a:t> Watch</a:t>
            </a:r>
            <a:r>
              <a:rPr lang="nl-NL" sz="2000" dirty="0" smtClean="0">
                <a:latin typeface="Lato" panose="020F0502020204030203" pitchFamily="34" charset="0"/>
              </a:rPr>
              <a:t>, 1642, </a:t>
            </a:r>
            <a:r>
              <a:rPr lang="nl-NL" sz="2000" dirty="0" err="1" smtClean="0">
                <a:latin typeface="Lato" panose="020F0502020204030203" pitchFamily="34" charset="0"/>
              </a:rPr>
              <a:t>painting</a:t>
            </a:r>
            <a:endParaRPr lang="nl-NL" dirty="0">
              <a:latin typeface="Lato" panose="020F0502020204030203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082" y="512085"/>
            <a:ext cx="6943248" cy="5843269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 rot="10800000" flipV="1">
            <a:off x="696786" y="769666"/>
            <a:ext cx="2912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latin typeface="Lato" panose="020F0502020204030203"/>
              </a:rPr>
              <a:t>A </a:t>
            </a:r>
            <a:r>
              <a:rPr lang="nl-NL" sz="2800" dirty="0" err="1" smtClean="0">
                <a:latin typeface="Lato" panose="020F0502020204030203"/>
              </a:rPr>
              <a:t>group</a:t>
            </a:r>
            <a:r>
              <a:rPr lang="nl-NL" sz="2800" dirty="0" smtClean="0">
                <a:latin typeface="Lato" panose="020F0502020204030203"/>
              </a:rPr>
              <a:t> </a:t>
            </a:r>
            <a:r>
              <a:rPr lang="nl-NL" sz="2800" dirty="0" err="1" smtClean="0">
                <a:latin typeface="Lato" panose="020F0502020204030203"/>
              </a:rPr>
              <a:t>portrait</a:t>
            </a:r>
            <a:endParaRPr lang="nl-NL" sz="2800" dirty="0"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19563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8640" y="2809188"/>
            <a:ext cx="3610465" cy="2111604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Lato" panose="020F0502020204030203" pitchFamily="34" charset="0"/>
              </a:rPr>
              <a:t>This is a page from a manual from Rembrandt’s own </a:t>
            </a:r>
            <a:r>
              <a:rPr lang="en-GB" sz="2000" dirty="0" smtClean="0">
                <a:latin typeface="Lato" panose="020F0502020204030203" pitchFamily="34" charset="0"/>
              </a:rPr>
              <a:t>day</a:t>
            </a:r>
            <a:br>
              <a:rPr lang="en-GB" sz="2000" dirty="0" smtClean="0">
                <a:latin typeface="Lato" panose="020F0502020204030203" pitchFamily="34" charset="0"/>
              </a:rPr>
            </a:br>
            <a:r>
              <a:rPr lang="nl-NL" sz="2000" dirty="0">
                <a:latin typeface="Lato" panose="020F0502020204030203" pitchFamily="34" charset="0"/>
              </a:rPr>
              <a:t/>
            </a:r>
            <a:br>
              <a:rPr lang="nl-NL" sz="2000" dirty="0">
                <a:latin typeface="Lato" panose="020F0502020204030203" pitchFamily="34" charset="0"/>
              </a:rPr>
            </a:br>
            <a:r>
              <a:rPr lang="en-GB" sz="2000" dirty="0">
                <a:latin typeface="Lato" panose="020F0502020204030203" pitchFamily="34" charset="0"/>
              </a:rPr>
              <a:t>Here you see the guidelines artists used to draw a head</a:t>
            </a:r>
            <a:endParaRPr lang="nl-NL" sz="2000" dirty="0">
              <a:latin typeface="Lato" panose="020F0502020204030203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418" y="438672"/>
            <a:ext cx="3487918" cy="61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48693"/>
            <a:ext cx="10515600" cy="1008668"/>
          </a:xfrm>
        </p:spPr>
        <p:txBody>
          <a:bodyPr>
            <a:normAutofit/>
          </a:bodyPr>
          <a:lstStyle/>
          <a:p>
            <a:r>
              <a:rPr lang="nl-NL" sz="2000" dirty="0" smtClean="0"/>
              <a:t>                                </a:t>
            </a:r>
            <a:endParaRPr lang="nl-NL" sz="2000" dirty="0"/>
          </a:p>
        </p:txBody>
      </p:sp>
      <p:sp>
        <p:nvSpPr>
          <p:cNvPr id="5" name="Rechthoek 4"/>
          <p:cNvSpPr/>
          <p:nvPr/>
        </p:nvSpPr>
        <p:spPr>
          <a:xfrm>
            <a:off x="2476953" y="325068"/>
            <a:ext cx="6750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Lato" panose="020F0502020204030203" pitchFamily="34" charset="0"/>
              </a:rPr>
              <a:t>Rembrandt made etchings. What is that?</a:t>
            </a:r>
            <a:endParaRPr lang="nl-NL" sz="2800" dirty="0">
              <a:latin typeface="Lato" panose="020F0502020204030203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31" y="1164284"/>
            <a:ext cx="3387256" cy="4536576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2243605" y="5953027"/>
            <a:ext cx="7217106" cy="471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latin typeface="Lato" panose="020F0502020204030203" pitchFamily="34" charset="0"/>
              </a:rPr>
              <a:t>Rembrandt</a:t>
            </a:r>
            <a:r>
              <a:rPr lang="en-GB" sz="2000" dirty="0">
                <a:latin typeface="Lato" panose="020F0502020204030203" pitchFamily="34" charset="0"/>
              </a:rPr>
              <a:t>, </a:t>
            </a:r>
            <a:r>
              <a:rPr lang="en-GB" sz="2000" i="1" dirty="0">
                <a:latin typeface="Lato" panose="020F0502020204030203" pitchFamily="34" charset="0"/>
              </a:rPr>
              <a:t>Portrait of a boy</a:t>
            </a:r>
            <a:r>
              <a:rPr lang="en-GB" sz="2000" dirty="0">
                <a:latin typeface="Lato" panose="020F0502020204030203" pitchFamily="34" charset="0"/>
              </a:rPr>
              <a:t>, 1641, etching, 9 x 6 </a:t>
            </a:r>
            <a:r>
              <a:rPr lang="en-GB" sz="2000" dirty="0" smtClean="0">
                <a:latin typeface="Lato" panose="020F0502020204030203" pitchFamily="34" charset="0"/>
              </a:rPr>
              <a:t>centimetres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8425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8638" y="5926080"/>
            <a:ext cx="7415769" cy="707011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Lato" panose="020F0502020204030203" pitchFamily="34" charset="0"/>
              </a:rPr>
              <a:t>Rembrandt</a:t>
            </a:r>
            <a:r>
              <a:rPr lang="en-GB" sz="2000" dirty="0">
                <a:latin typeface="Lato" panose="020F0502020204030203" pitchFamily="34" charset="0"/>
              </a:rPr>
              <a:t>, </a:t>
            </a:r>
            <a:r>
              <a:rPr lang="en-GB" sz="2000" i="1" dirty="0">
                <a:latin typeface="Lato" panose="020F0502020204030203" pitchFamily="34" charset="0"/>
              </a:rPr>
              <a:t>Self-portrait wearing a cap, grinning</a:t>
            </a:r>
            <a:r>
              <a:rPr lang="en-GB" sz="2000" dirty="0">
                <a:latin typeface="Lato" panose="020F0502020204030203" pitchFamily="34" charset="0"/>
              </a:rPr>
              <a:t>, 1630, etching</a:t>
            </a:r>
            <a:endParaRPr lang="nl-NL" sz="2000" dirty="0">
              <a:latin typeface="Lato" panose="020F0502020204030203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06" y="1335213"/>
            <a:ext cx="4180436" cy="4578845"/>
          </a:xfrm>
        </p:spPr>
      </p:pic>
      <p:sp>
        <p:nvSpPr>
          <p:cNvPr id="5" name="Rechthoek 4"/>
          <p:cNvSpPr/>
          <p:nvPr/>
        </p:nvSpPr>
        <p:spPr>
          <a:xfrm>
            <a:off x="3503964" y="544372"/>
            <a:ext cx="4825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Lato" panose="020F0502020204030203"/>
              </a:rPr>
              <a:t>What does a laugh look like?</a:t>
            </a:r>
            <a:endParaRPr lang="nl-NL" sz="2800" dirty="0"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21242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56724" y="5760438"/>
            <a:ext cx="5806321" cy="781763"/>
          </a:xfrm>
        </p:spPr>
        <p:txBody>
          <a:bodyPr>
            <a:normAutofit/>
          </a:bodyPr>
          <a:lstStyle/>
          <a:p>
            <a:r>
              <a:rPr lang="nl-NL" sz="2000" dirty="0" smtClean="0"/>
              <a:t> </a:t>
            </a:r>
            <a:r>
              <a:rPr lang="en-GB" sz="2000" dirty="0" smtClean="0">
                <a:latin typeface="Lato" panose="020F0502020204030203" pitchFamily="34" charset="0"/>
              </a:rPr>
              <a:t>Rembrandt</a:t>
            </a:r>
            <a:r>
              <a:rPr lang="en-GB" sz="2000" dirty="0">
                <a:latin typeface="Lato" panose="020F0502020204030203" pitchFamily="34" charset="0"/>
              </a:rPr>
              <a:t>, </a:t>
            </a:r>
            <a:r>
              <a:rPr lang="en-GB" sz="2000" i="1" dirty="0">
                <a:latin typeface="Lato" panose="020F0502020204030203" pitchFamily="34" charset="0"/>
              </a:rPr>
              <a:t>Self-portrait, frowning</a:t>
            </a:r>
            <a:r>
              <a:rPr lang="en-GB" sz="2000" dirty="0">
                <a:latin typeface="Lato" panose="020F0502020204030203" pitchFamily="34" charset="0"/>
              </a:rPr>
              <a:t>, 1630, etching</a:t>
            </a:r>
            <a:endParaRPr lang="nl-NL" sz="2000" dirty="0">
              <a:latin typeface="Lato" panose="020F0502020204030203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381" y="1144296"/>
            <a:ext cx="4069010" cy="4616142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4565524" y="440802"/>
            <a:ext cx="2588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Lato" panose="020F0502020204030203"/>
              </a:rPr>
              <a:t>An angry face</a:t>
            </a:r>
            <a:endParaRPr lang="nl-NL" sz="2800" dirty="0"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7286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</TotalTime>
  <Words>170</Words>
  <Application>Microsoft Office PowerPoint</Application>
  <PresentationFormat>Breedbeeld</PresentationFormat>
  <Paragraphs>25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Kantoorthema</vt:lpstr>
      <vt:lpstr>Funny Faces </vt:lpstr>
      <vt:lpstr>Works of art created by Rembrandt...</vt:lpstr>
      <vt:lpstr>Rembrandt looked at his own face....</vt:lpstr>
      <vt:lpstr>Rembrandt, Portrait of Agatha Bas, 1641, painting</vt:lpstr>
      <vt:lpstr>Rembrandt, The Night Watch, 1642, painting</vt:lpstr>
      <vt:lpstr>This is a page from a manual from Rembrandt’s own day  Here you see the guidelines artists used to draw a head</vt:lpstr>
      <vt:lpstr>                                </vt:lpstr>
      <vt:lpstr>Rembrandt, Self-portrait wearing a cap, grinning, 1630, etching</vt:lpstr>
      <vt:lpstr> Rembrandt, Self-portrait, frowning, 1630, etching</vt:lpstr>
      <vt:lpstr>Rembrandt, Self-portrait with Saskia, 1636, etching</vt:lpstr>
      <vt:lpstr>Rembrandt, Self-portrait with raised sabre, 1634, etching</vt:lpstr>
      <vt:lpstr>Rembrandt, Self-portrait sketching beside a window, 1648, etching</vt:lpstr>
      <vt:lpstr>PowerPoint-presentatie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Gekke bekken</dc:title>
  <dc:creator>Aernout Hagen</dc:creator>
  <cp:lastModifiedBy>Pieter de Dreu</cp:lastModifiedBy>
  <cp:revision>42</cp:revision>
  <dcterms:created xsi:type="dcterms:W3CDTF">2017-06-12T11:17:08Z</dcterms:created>
  <dcterms:modified xsi:type="dcterms:W3CDTF">2019-04-01T09:55:37Z</dcterms:modified>
</cp:coreProperties>
</file>