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A3F6-288E-4D73-BEE0-01B612DDBD33}" type="datetimeFigureOut">
              <a:rPr lang="nl-NL" smtClean="0"/>
              <a:t>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8DCC-98F0-47B0-AB80-26FE167226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47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A3F6-288E-4D73-BEE0-01B612DDBD33}" type="datetimeFigureOut">
              <a:rPr lang="nl-NL" smtClean="0"/>
              <a:t>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8DCC-98F0-47B0-AB80-26FE167226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68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A3F6-288E-4D73-BEE0-01B612DDBD33}" type="datetimeFigureOut">
              <a:rPr lang="nl-NL" smtClean="0"/>
              <a:t>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8DCC-98F0-47B0-AB80-26FE167226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18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A3F6-288E-4D73-BEE0-01B612DDBD33}" type="datetimeFigureOut">
              <a:rPr lang="nl-NL" smtClean="0"/>
              <a:t>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8DCC-98F0-47B0-AB80-26FE167226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99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A3F6-288E-4D73-BEE0-01B612DDBD33}" type="datetimeFigureOut">
              <a:rPr lang="nl-NL" smtClean="0"/>
              <a:t>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8DCC-98F0-47B0-AB80-26FE167226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35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A3F6-288E-4D73-BEE0-01B612DDBD33}" type="datetimeFigureOut">
              <a:rPr lang="nl-NL" smtClean="0"/>
              <a:t>2-11-2018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8DCC-98F0-47B0-AB80-26FE167226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24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A3F6-288E-4D73-BEE0-01B612DDBD33}" type="datetimeFigureOut">
              <a:rPr lang="nl-NL" smtClean="0"/>
              <a:t>2-11-2018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8DCC-98F0-47B0-AB80-26FE167226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12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A3F6-288E-4D73-BEE0-01B612DDBD33}" type="datetimeFigureOut">
              <a:rPr lang="nl-NL" smtClean="0"/>
              <a:t>2-11-2018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8DCC-98F0-47B0-AB80-26FE167226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87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A3F6-288E-4D73-BEE0-01B612DDBD33}" type="datetimeFigureOut">
              <a:rPr lang="nl-NL" smtClean="0"/>
              <a:t>2-11-2018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8DCC-98F0-47B0-AB80-26FE167226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80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A3F6-288E-4D73-BEE0-01B612DDBD33}" type="datetimeFigureOut">
              <a:rPr lang="nl-NL" smtClean="0"/>
              <a:t>2-11-2018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8DCC-98F0-47B0-AB80-26FE167226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87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A3F6-288E-4D73-BEE0-01B612DDBD33}" type="datetimeFigureOut">
              <a:rPr lang="nl-NL" smtClean="0"/>
              <a:t>2-11-2018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8DCC-98F0-47B0-AB80-26FE167226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24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1A3F6-288E-4D73-BEE0-01B612DDBD33}" type="datetimeFigureOut">
              <a:rPr lang="nl-NL" smtClean="0"/>
              <a:t>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08DCC-98F0-47B0-AB80-26FE167226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90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80067" y="961496"/>
            <a:ext cx="9144000" cy="1078577"/>
          </a:xfrm>
        </p:spPr>
        <p:txBody>
          <a:bodyPr/>
          <a:lstStyle/>
          <a:p>
            <a:r>
              <a:rPr lang="nl-NL" b="1" dirty="0" smtClean="0">
                <a:latin typeface="Lato" panose="020F0502020204030203" pitchFamily="34" charset="0"/>
              </a:rPr>
              <a:t>Rembrandts kunstkamer</a:t>
            </a:r>
            <a:endParaRPr lang="nl-NL" dirty="0">
              <a:latin typeface="Lato" panose="020F0502020204030203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20800" y="2389729"/>
            <a:ext cx="9550400" cy="1655762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Lato" panose="020F0502020204030203" pitchFamily="34" charset="0"/>
              </a:rPr>
              <a:t>Over Rembrandts verzameling als bron van inspiratie</a:t>
            </a:r>
            <a:endParaRPr lang="nl-NL" sz="32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450" y="6294986"/>
            <a:ext cx="10435931" cy="345065"/>
          </a:xfrm>
        </p:spPr>
        <p:txBody>
          <a:bodyPr>
            <a:normAutofit fontScale="90000"/>
          </a:bodyPr>
          <a:lstStyle/>
          <a:p>
            <a:r>
              <a:rPr lang="nl-NL" sz="2000" b="1" dirty="0" smtClean="0"/>
              <a:t> </a:t>
            </a:r>
            <a:br>
              <a:rPr lang="nl-NL" sz="2000" b="1" dirty="0" smtClean="0"/>
            </a:br>
            <a:r>
              <a:rPr lang="nl-NL" sz="2000" b="1" dirty="0"/>
              <a:t/>
            </a:r>
            <a:br>
              <a:rPr lang="nl-NL" sz="2000" b="1" dirty="0"/>
            </a:br>
            <a:r>
              <a:rPr lang="nl-NL" sz="2000" b="1" dirty="0" smtClean="0"/>
              <a:t>10. Rembrandt</a:t>
            </a:r>
            <a:r>
              <a:rPr lang="nl-NL" sz="2000" b="1" dirty="0"/>
              <a:t>, </a:t>
            </a:r>
            <a:r>
              <a:rPr lang="nl-NL" sz="2000" b="1" i="1" dirty="0"/>
              <a:t>Leerling tekenend naar een gipsen beeld, </a:t>
            </a:r>
            <a:r>
              <a:rPr lang="nl-NL" sz="2000" b="1" dirty="0"/>
              <a:t>ca.1641, Ets, 9,4 x 6,4 cm, </a:t>
            </a:r>
            <a:r>
              <a:rPr lang="nl-NL" sz="2000" dirty="0">
                <a:latin typeface="+mn-lt"/>
              </a:rPr>
              <a:t>Museum Het Rembrandthuis</a:t>
            </a:r>
            <a:r>
              <a:rPr lang="nl-NL" sz="2000" b="1" dirty="0" smtClean="0"/>
              <a:t/>
            </a:r>
            <a:br>
              <a:rPr lang="nl-NL" sz="2000" b="1" dirty="0" smtClean="0"/>
            </a:br>
            <a:r>
              <a:rPr lang="nl-NL" sz="2000" b="1" dirty="0"/>
              <a:t/>
            </a:r>
            <a:br>
              <a:rPr lang="nl-NL" sz="2000" b="1" dirty="0"/>
            </a:br>
            <a:endParaRPr lang="nl-NL" sz="2000" dirty="0"/>
          </a:p>
        </p:txBody>
      </p:sp>
      <p:sp>
        <p:nvSpPr>
          <p:cNvPr id="7" name="Rechthoek 6"/>
          <p:cNvSpPr/>
          <p:nvPr/>
        </p:nvSpPr>
        <p:spPr>
          <a:xfrm>
            <a:off x="4638484" y="299529"/>
            <a:ext cx="2915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Studiemateriaal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793" y="1004159"/>
            <a:ext cx="3776414" cy="517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126" y="4427858"/>
            <a:ext cx="6745805" cy="1300898"/>
          </a:xfrm>
        </p:spPr>
        <p:txBody>
          <a:bodyPr>
            <a:normAutofit fontScale="90000"/>
          </a:bodyPr>
          <a:lstStyle/>
          <a:p>
            <a:pPr defTabSz="536575"/>
            <a:r>
              <a:rPr lang="nl-NL" sz="2000" dirty="0" smtClean="0">
                <a:latin typeface="+mn-lt"/>
              </a:rPr>
              <a:t>11a. Schelpen in de </a:t>
            </a:r>
            <a:r>
              <a:rPr lang="nl-NL" sz="2000" i="1" dirty="0" err="1">
                <a:latin typeface="+mn-lt"/>
              </a:rPr>
              <a:t>K</a:t>
            </a:r>
            <a:r>
              <a:rPr lang="nl-NL" sz="2000" i="1" dirty="0" err="1" smtClean="0">
                <a:latin typeface="+mn-lt"/>
              </a:rPr>
              <a:t>unstcaemer</a:t>
            </a:r>
            <a:r>
              <a:rPr lang="nl-NL" sz="2000" dirty="0" smtClean="0">
                <a:latin typeface="+mn-lt"/>
              </a:rPr>
              <a:t> van het </a:t>
            </a:r>
            <a:r>
              <a:rPr lang="nl-NL" sz="2000" dirty="0">
                <a:latin typeface="+mn-lt"/>
              </a:rPr>
              <a:t>R</a:t>
            </a:r>
            <a:r>
              <a:rPr lang="nl-NL" sz="2000" dirty="0" smtClean="0">
                <a:latin typeface="+mn-lt"/>
              </a:rPr>
              <a:t>embrandthuis</a:t>
            </a:r>
            <a:br>
              <a:rPr lang="nl-NL" sz="2000" dirty="0" smtClean="0">
                <a:latin typeface="+mn-lt"/>
              </a:rPr>
            </a:br>
            <a:r>
              <a:rPr lang="nl-NL" sz="2000" dirty="0" smtClean="0">
                <a:latin typeface="+mn-lt"/>
              </a:rPr>
              <a:t>11b. </a:t>
            </a:r>
            <a:r>
              <a:rPr lang="nl-NL" sz="2000" dirty="0" err="1" smtClean="0">
                <a:latin typeface="+mn-lt"/>
              </a:rPr>
              <a:t>Wenzel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Hollar</a:t>
            </a:r>
            <a:r>
              <a:rPr lang="nl-NL" sz="2000" dirty="0" smtClean="0">
                <a:latin typeface="+mn-lt"/>
              </a:rPr>
              <a:t>, </a:t>
            </a:r>
            <a:r>
              <a:rPr lang="nl-NL" sz="2000" i="1" dirty="0" smtClean="0">
                <a:latin typeface="+mn-lt"/>
              </a:rPr>
              <a:t>Trochus-schelp,</a:t>
            </a:r>
            <a:r>
              <a:rPr lang="nl-NL" sz="2000" dirty="0" smtClean="0">
                <a:latin typeface="+mn-lt"/>
              </a:rPr>
              <a:t>1646. Ets</a:t>
            </a:r>
            <a:r>
              <a:rPr lang="nl-NL" sz="2000" dirty="0">
                <a:latin typeface="+mn-lt"/>
              </a:rPr>
              <a:t/>
            </a:r>
            <a:br>
              <a:rPr lang="nl-NL" sz="2000" dirty="0">
                <a:latin typeface="+mn-lt"/>
              </a:rPr>
            </a:br>
            <a:r>
              <a:rPr lang="nl-NL" sz="2000" dirty="0" smtClean="0">
                <a:latin typeface="+mn-lt"/>
              </a:rPr>
              <a:t>11c. Rembrandt, </a:t>
            </a:r>
            <a:r>
              <a:rPr lang="nl-NL" sz="2000" i="1" dirty="0" smtClean="0">
                <a:latin typeface="+mn-lt"/>
              </a:rPr>
              <a:t>De </a:t>
            </a:r>
            <a:r>
              <a:rPr lang="nl-NL" sz="2000" i="1" dirty="0">
                <a:latin typeface="+mn-lt"/>
              </a:rPr>
              <a:t>schelp</a:t>
            </a:r>
            <a:r>
              <a:rPr lang="nl-NL" sz="2000" dirty="0">
                <a:latin typeface="+mn-lt"/>
              </a:rPr>
              <a:t> (</a:t>
            </a:r>
            <a:r>
              <a:rPr lang="nl-NL" sz="2000" i="1" dirty="0">
                <a:latin typeface="+mn-lt"/>
              </a:rPr>
              <a:t>Conus </a:t>
            </a:r>
            <a:r>
              <a:rPr lang="nl-NL" sz="2000" i="1" dirty="0" err="1" smtClean="0">
                <a:latin typeface="+mn-lt"/>
              </a:rPr>
              <a:t>marmoreus</a:t>
            </a:r>
            <a:r>
              <a:rPr lang="nl-NL" sz="2000" i="1" dirty="0" smtClean="0">
                <a:latin typeface="+mn-lt"/>
              </a:rPr>
              <a:t>) </a:t>
            </a:r>
            <a:r>
              <a:rPr lang="nl-NL" sz="2000" dirty="0" smtClean="0">
                <a:latin typeface="+mn-lt"/>
              </a:rPr>
              <a:t>ca. 1650. </a:t>
            </a:r>
            <a:br>
              <a:rPr lang="nl-NL" sz="2000" dirty="0" smtClean="0">
                <a:latin typeface="+mn-lt"/>
              </a:rPr>
            </a:br>
            <a:r>
              <a:rPr lang="nl-NL" sz="2000" dirty="0" smtClean="0">
                <a:latin typeface="+mn-lt"/>
              </a:rPr>
              <a:t>Ets</a:t>
            </a:r>
            <a:r>
              <a:rPr lang="nl-NL" sz="2000" dirty="0">
                <a:latin typeface="+mn-lt"/>
              </a:rPr>
              <a:t>, </a:t>
            </a:r>
            <a:r>
              <a:rPr lang="nl-NL" sz="2000" dirty="0" smtClean="0">
                <a:latin typeface="+mn-lt"/>
              </a:rPr>
              <a:t>drogenaald </a:t>
            </a:r>
            <a:r>
              <a:rPr lang="nl-NL" sz="2000" dirty="0">
                <a:latin typeface="+mn-lt"/>
              </a:rPr>
              <a:t>en </a:t>
            </a:r>
            <a:r>
              <a:rPr lang="nl-NL" sz="2000" dirty="0" smtClean="0">
                <a:latin typeface="+mn-lt"/>
              </a:rPr>
              <a:t>burijn, 9,7 </a:t>
            </a:r>
            <a:r>
              <a:rPr lang="nl-NL" sz="2000" dirty="0">
                <a:latin typeface="+mn-lt"/>
              </a:rPr>
              <a:t>x 13,2 </a:t>
            </a:r>
            <a:r>
              <a:rPr lang="nl-NL" sz="2000" dirty="0" smtClean="0">
                <a:latin typeface="+mn-lt"/>
              </a:rPr>
              <a:t>cm, Museum </a:t>
            </a:r>
            <a:r>
              <a:rPr lang="nl-NL" sz="2000" dirty="0">
                <a:latin typeface="+mn-lt"/>
              </a:rPr>
              <a:t>Het Rembrandthuis</a:t>
            </a:r>
            <a:br>
              <a:rPr lang="nl-NL" sz="2000" dirty="0">
                <a:latin typeface="+mn-lt"/>
              </a:rPr>
            </a:br>
            <a:endParaRPr lang="nl-NL" sz="2000" dirty="0">
              <a:latin typeface="+mn-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974530" y="447485"/>
            <a:ext cx="4242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Naar de natuur tekenen</a:t>
            </a:r>
            <a:endParaRPr lang="nl-NL" sz="3200" dirty="0"/>
          </a:p>
        </p:txBody>
      </p:sp>
      <p:pic>
        <p:nvPicPr>
          <p:cNvPr id="6" name="Tijdelijke aanduiding voor inhoud 5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26" y="1205305"/>
            <a:ext cx="5443548" cy="2902098"/>
          </a:xfrm>
          <a:prstGeom prst="rect">
            <a:avLst/>
          </a:prstGeom>
        </p:spPr>
      </p:pic>
      <p:pic>
        <p:nvPicPr>
          <p:cNvPr id="7" name="Afbeelding 6" descr="File:Wenceslas Hollar - Trochus niloticu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623" y="1205305"/>
            <a:ext cx="3625691" cy="223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969" y="3538998"/>
            <a:ext cx="4051208" cy="307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389616"/>
            <a:ext cx="10515600" cy="1124305"/>
          </a:xfrm>
        </p:spPr>
        <p:txBody>
          <a:bodyPr>
            <a:normAutofit/>
          </a:bodyPr>
          <a:lstStyle/>
          <a:p>
            <a:r>
              <a:rPr lang="nl-NL" sz="2800" dirty="0" smtClean="0">
                <a:latin typeface="Lato" panose="020F0502020204030203" pitchFamily="34" charset="0"/>
              </a:rPr>
              <a:t>Kunstwerken die Rembrandt heeft gemaakt…</a:t>
            </a:r>
            <a:endParaRPr lang="nl-NL" sz="2800" dirty="0">
              <a:latin typeface="Lato" panose="020F050202020403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4819919"/>
            <a:ext cx="10515600" cy="709417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40" y="251810"/>
            <a:ext cx="2427164" cy="32353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589" y="688936"/>
            <a:ext cx="2243961" cy="193512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682" y="3144624"/>
            <a:ext cx="1741879" cy="23497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91" r="4778" b="2552"/>
          <a:stretch/>
        </p:blipFill>
        <p:spPr>
          <a:xfrm>
            <a:off x="1390666" y="2685212"/>
            <a:ext cx="2073880" cy="27432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836" y="1425169"/>
            <a:ext cx="3708466" cy="410416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561" y="251810"/>
            <a:ext cx="3695632" cy="250988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944" y="2950470"/>
            <a:ext cx="3466700" cy="266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1271" y="345382"/>
            <a:ext cx="3028050" cy="622170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latin typeface="Lato" panose="020F0502020204030203" pitchFamily="34" charset="0"/>
              </a:rPr>
              <a:t>Rembrandts huis</a:t>
            </a:r>
            <a:endParaRPr lang="nl-NL" sz="3200" b="1" dirty="0">
              <a:latin typeface="Lato" panose="020F050202020403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" y="5279009"/>
            <a:ext cx="16170896" cy="612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/>
              <a:t> </a:t>
            </a:r>
            <a:r>
              <a:rPr lang="nl-NL" sz="2000" b="1" dirty="0" smtClean="0"/>
              <a:t>                                                </a:t>
            </a:r>
            <a:endParaRPr lang="nl-NL" sz="2000" dirty="0"/>
          </a:p>
        </p:txBody>
      </p:sp>
      <p:pic>
        <p:nvPicPr>
          <p:cNvPr id="5" name="Picture 2" descr="Afbeeldingsresultaat voor rembrandthui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073" y="1076418"/>
            <a:ext cx="6167812" cy="529615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5268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392131"/>
            <a:ext cx="10515600" cy="1159497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 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                        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4204782" y="267855"/>
            <a:ext cx="4156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>
                <a:latin typeface="+mj-lt"/>
              </a:rPr>
              <a:t>Rembrandts kunstkamer</a:t>
            </a:r>
            <a:endParaRPr lang="nl-NL" sz="3200" dirty="0">
              <a:latin typeface="+mj-lt"/>
            </a:endParaRP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346" y="1283855"/>
            <a:ext cx="7606048" cy="5070700"/>
          </a:xfrm>
        </p:spPr>
      </p:pic>
    </p:spTree>
    <p:extLst>
      <p:ext uri="{BB962C8B-B14F-4D97-AF65-F5344CB8AC3E}">
        <p14:creationId xmlns:p14="http://schemas.microsoft.com/office/powerpoint/2010/main" val="33568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509" y="5748981"/>
            <a:ext cx="10212614" cy="812075"/>
          </a:xfrm>
        </p:spPr>
        <p:txBody>
          <a:bodyPr>
            <a:normAutofit/>
          </a:bodyPr>
          <a:lstStyle/>
          <a:p>
            <a:r>
              <a:rPr lang="nl-NL" sz="2000" dirty="0"/>
              <a:t> </a:t>
            </a:r>
            <a:r>
              <a:rPr lang="nl-NL" sz="2000" dirty="0" smtClean="0"/>
              <a:t>                                               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58" y="1475354"/>
            <a:ext cx="6783620" cy="4522413"/>
          </a:xfrm>
        </p:spPr>
      </p:pic>
      <p:sp>
        <p:nvSpPr>
          <p:cNvPr id="8" name="Tekstvak 7"/>
          <p:cNvSpPr txBox="1"/>
          <p:nvPr/>
        </p:nvSpPr>
        <p:spPr>
          <a:xfrm>
            <a:off x="3439847" y="715204"/>
            <a:ext cx="5020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De </a:t>
            </a:r>
            <a:r>
              <a:rPr lang="en-US" sz="3200" b="1" dirty="0" err="1" smtClean="0">
                <a:latin typeface="+mj-lt"/>
              </a:rPr>
              <a:t>wereld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binnen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handbereik</a:t>
            </a:r>
            <a:endParaRPr lang="nl-NL" sz="3200" b="1" dirty="0">
              <a:latin typeface="+mj-lt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400" y="1493827"/>
            <a:ext cx="3238581" cy="485787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72658" y="6155018"/>
            <a:ext cx="540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Voorwerpen</a:t>
            </a:r>
            <a:r>
              <a:rPr lang="en-US" dirty="0" smtClean="0"/>
              <a:t> in de </a:t>
            </a:r>
            <a:r>
              <a:rPr lang="en-US" i="1" dirty="0" err="1" smtClean="0"/>
              <a:t>Kunstcaemer</a:t>
            </a:r>
            <a:r>
              <a:rPr lang="en-US" dirty="0" smtClean="0"/>
              <a:t> in het </a:t>
            </a:r>
            <a:r>
              <a:rPr lang="en-US" dirty="0"/>
              <a:t>R</a:t>
            </a:r>
            <a:r>
              <a:rPr lang="en-US" dirty="0" smtClean="0"/>
              <a:t>embrandthuis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63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http://mini-site.louvre.fr/mantegna/images/section6/zoom/06_2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7" t="309" r="7524" b="478"/>
          <a:stretch/>
        </p:blipFill>
        <p:spPr bwMode="auto">
          <a:xfrm>
            <a:off x="4754599" y="1182114"/>
            <a:ext cx="2682802" cy="3738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C:\Users\willem\Desktop\lucas van leyden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840" y="1182114"/>
            <a:ext cx="2605388" cy="361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207" y="1168855"/>
            <a:ext cx="2863225" cy="3751937"/>
          </a:xfrm>
        </p:spPr>
      </p:pic>
      <p:sp>
        <p:nvSpPr>
          <p:cNvPr id="12" name="Tekstvak 11"/>
          <p:cNvSpPr txBox="1"/>
          <p:nvPr/>
        </p:nvSpPr>
        <p:spPr>
          <a:xfrm>
            <a:off x="1744317" y="370611"/>
            <a:ext cx="8528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Rembrandt </a:t>
            </a:r>
            <a:r>
              <a:rPr lang="en-US" sz="3200" b="1" dirty="0" err="1" smtClean="0">
                <a:latin typeface="+mj-lt"/>
              </a:rPr>
              <a:t>verzamelde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prenten</a:t>
            </a:r>
            <a:r>
              <a:rPr lang="en-US" sz="3200" b="1" dirty="0" smtClean="0">
                <a:latin typeface="+mj-lt"/>
              </a:rPr>
              <a:t>. </a:t>
            </a:r>
            <a:r>
              <a:rPr lang="en-US" sz="3200" b="1" dirty="0" err="1" smtClean="0">
                <a:latin typeface="+mj-lt"/>
              </a:rPr>
              <a:t>Wat</a:t>
            </a:r>
            <a:r>
              <a:rPr lang="en-US" sz="3200" b="1" dirty="0" smtClean="0">
                <a:latin typeface="+mj-lt"/>
              </a:rPr>
              <a:t> is </a:t>
            </a:r>
            <a:r>
              <a:rPr lang="en-US" sz="3200" b="1" dirty="0" err="1" smtClean="0">
                <a:latin typeface="+mj-lt"/>
              </a:rPr>
              <a:t>een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prent</a:t>
            </a:r>
            <a:r>
              <a:rPr lang="en-US" sz="3200" b="1" dirty="0" smtClean="0">
                <a:latin typeface="+mj-lt"/>
              </a:rPr>
              <a:t>?</a:t>
            </a:r>
            <a:endParaRPr lang="nl-NL" sz="3200" b="1" dirty="0">
              <a:latin typeface="+mj-lt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085326" y="5388042"/>
            <a:ext cx="100213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6a. </a:t>
            </a:r>
            <a:r>
              <a:rPr lang="nl-NL" dirty="0" err="1" smtClean="0"/>
              <a:t>Dürer</a:t>
            </a:r>
            <a:r>
              <a:rPr lang="nl-NL" dirty="0" smtClean="0"/>
              <a:t>, </a:t>
            </a:r>
            <a:r>
              <a:rPr lang="nl-NL" i="1" dirty="0" smtClean="0"/>
              <a:t>De </a:t>
            </a:r>
            <a:r>
              <a:rPr lang="nl-NL" i="1" dirty="0"/>
              <a:t>geboorte van </a:t>
            </a:r>
            <a:r>
              <a:rPr lang="nl-NL" i="1" dirty="0" smtClean="0"/>
              <a:t>Maria,</a:t>
            </a:r>
            <a:r>
              <a:rPr lang="nl-NL" dirty="0" smtClean="0"/>
              <a:t> </a:t>
            </a:r>
            <a:r>
              <a:rPr lang="nl-NL" dirty="0"/>
              <a:t>c</a:t>
            </a:r>
            <a:r>
              <a:rPr lang="nl-NL" dirty="0" smtClean="0"/>
              <a:t>a</a:t>
            </a:r>
            <a:r>
              <a:rPr lang="nl-NL" dirty="0"/>
              <a:t>. </a:t>
            </a:r>
            <a:r>
              <a:rPr lang="nl-NL" dirty="0" smtClean="0"/>
              <a:t>1503, houtsnede, 295 </a:t>
            </a:r>
            <a:r>
              <a:rPr lang="nl-NL" dirty="0"/>
              <a:t>x 210 </a:t>
            </a:r>
            <a:r>
              <a:rPr lang="nl-NL" dirty="0" smtClean="0"/>
              <a:t>mm, Rijksmuseum Amsterdam</a:t>
            </a:r>
          </a:p>
          <a:p>
            <a:r>
              <a:rPr lang="en-US" dirty="0" smtClean="0"/>
              <a:t>6b. Andrea Mantegna, </a:t>
            </a:r>
            <a:r>
              <a:rPr lang="en-US" i="1" dirty="0" smtClean="0"/>
              <a:t>Madonna, c</a:t>
            </a:r>
            <a:r>
              <a:rPr lang="nl-NL" dirty="0" smtClean="0"/>
              <a:t>a</a:t>
            </a:r>
            <a:r>
              <a:rPr lang="nl-NL" dirty="0"/>
              <a:t>. </a:t>
            </a:r>
            <a:r>
              <a:rPr lang="nl-NL" dirty="0" smtClean="0"/>
              <a:t>1500, gravure </a:t>
            </a:r>
            <a:r>
              <a:rPr lang="nl-NL" dirty="0"/>
              <a:t>en droge naald, 25 x 21 </a:t>
            </a:r>
            <a:r>
              <a:rPr lang="nl-NL" dirty="0" smtClean="0"/>
              <a:t>cm, British </a:t>
            </a:r>
            <a:r>
              <a:rPr lang="nl-NL" dirty="0"/>
              <a:t>Museum, </a:t>
            </a:r>
            <a:r>
              <a:rPr lang="nl-NL" dirty="0" smtClean="0"/>
              <a:t>Londen</a:t>
            </a:r>
            <a:endParaRPr lang="nl-NL" dirty="0"/>
          </a:p>
          <a:p>
            <a:r>
              <a:rPr lang="nl-NL" dirty="0" smtClean="0"/>
              <a:t>6c. Lucas </a:t>
            </a:r>
            <a:r>
              <a:rPr lang="nl-NL" dirty="0"/>
              <a:t>van </a:t>
            </a:r>
            <a:r>
              <a:rPr lang="nl-NL" dirty="0" err="1"/>
              <a:t>L</a:t>
            </a:r>
            <a:r>
              <a:rPr lang="nl-NL" dirty="0" err="1" smtClean="0"/>
              <a:t>eyden</a:t>
            </a:r>
            <a:r>
              <a:rPr lang="nl-NL" dirty="0" smtClean="0"/>
              <a:t>, </a:t>
            </a:r>
            <a:r>
              <a:rPr lang="nl-NL" i="1" dirty="0" smtClean="0"/>
              <a:t>De tandtrekker, </a:t>
            </a:r>
            <a:r>
              <a:rPr lang="nl-NL" dirty="0" smtClean="0"/>
              <a:t>1523, gravure</a:t>
            </a:r>
            <a:r>
              <a:rPr lang="nl-NL" dirty="0"/>
              <a:t>, 15 x 9,5 </a:t>
            </a:r>
            <a:r>
              <a:rPr lang="nl-NL" dirty="0" smtClean="0"/>
              <a:t>cm, Rijksmuseum </a:t>
            </a:r>
            <a:r>
              <a:rPr lang="nl-NL" dirty="0"/>
              <a:t>Amsterdam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6925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448693"/>
            <a:ext cx="10515600" cy="1008668"/>
          </a:xfrm>
        </p:spPr>
        <p:txBody>
          <a:bodyPr>
            <a:normAutofit/>
          </a:bodyPr>
          <a:lstStyle/>
          <a:p>
            <a:r>
              <a:rPr lang="nl-NL" sz="2000" dirty="0" smtClean="0"/>
              <a:t>                                </a:t>
            </a:r>
            <a:endParaRPr lang="nl-NL" sz="2000" dirty="0"/>
          </a:p>
        </p:txBody>
      </p:sp>
      <p:sp>
        <p:nvSpPr>
          <p:cNvPr id="5" name="Rechthoek 4"/>
          <p:cNvSpPr/>
          <p:nvPr/>
        </p:nvSpPr>
        <p:spPr>
          <a:xfrm>
            <a:off x="3599836" y="212689"/>
            <a:ext cx="5080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>
                <a:latin typeface="+mj-lt"/>
              </a:rPr>
              <a:t>Een netwerk van verzamelaars</a:t>
            </a:r>
            <a:endParaRPr lang="nl-NL" sz="3200" b="1" dirty="0">
              <a:latin typeface="+mj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39475" y="5953027"/>
            <a:ext cx="11513049" cy="64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7. Rembrandt </a:t>
            </a:r>
            <a:r>
              <a:rPr lang="nl-NL" sz="2000" i="1" dirty="0" smtClean="0"/>
              <a:t>Abraham </a:t>
            </a:r>
            <a:r>
              <a:rPr lang="nl-NL" sz="2000" i="1" dirty="0" err="1" smtClean="0"/>
              <a:t>Francen</a:t>
            </a:r>
            <a:r>
              <a:rPr lang="nl-NL" sz="2000" i="1" dirty="0" smtClean="0"/>
              <a:t> </a:t>
            </a:r>
            <a:r>
              <a:rPr lang="nl-NL" sz="2000" dirty="0" smtClean="0"/>
              <a:t>Ets</a:t>
            </a:r>
            <a:r>
              <a:rPr lang="nl-NL" sz="2000" dirty="0"/>
              <a:t>, droge naald en burijn, </a:t>
            </a:r>
            <a:r>
              <a:rPr lang="nl-NL" sz="2000" dirty="0" smtClean="0"/>
              <a:t>ca. 1657, 16 </a:t>
            </a:r>
            <a:r>
              <a:rPr lang="nl-NL" sz="2000" dirty="0"/>
              <a:t>x </a:t>
            </a:r>
            <a:r>
              <a:rPr lang="nl-NL" sz="2000" dirty="0" smtClean="0"/>
              <a:t>21 cm, Museum </a:t>
            </a:r>
            <a:r>
              <a:rPr lang="nl-NL" sz="2000" dirty="0"/>
              <a:t>Het </a:t>
            </a:r>
            <a:r>
              <a:rPr lang="nl-NL" sz="2000" dirty="0" smtClean="0"/>
              <a:t>Rembrandthuis</a:t>
            </a:r>
            <a:endParaRPr lang="nl-NL" sz="2000" dirty="0"/>
          </a:p>
        </p:txBody>
      </p:sp>
      <p:pic>
        <p:nvPicPr>
          <p:cNvPr id="7" name="Afbeelding 6" descr="Z:\Rembrandthuis\Collectie\Grafiek van Rembrandt\Hoge resolutie JPEG\B273 (IX), Rembrandt, Abraham Francen, ca. 1657. Ets, drogenaald en burijn, staat IX (10), 158 x 208 mm, Museum het Rembrandthuis, JPE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592" y="712621"/>
            <a:ext cx="7243091" cy="5100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5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371837" y="517032"/>
            <a:ext cx="7448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>
                <a:latin typeface="+mj-lt"/>
              </a:rPr>
              <a:t>Een inspirerende prent van een leeuwenjacht</a:t>
            </a:r>
            <a:endParaRPr lang="nl-NL" sz="3200" dirty="0">
              <a:latin typeface="+mj-lt"/>
            </a:endParaRPr>
          </a:p>
        </p:txBody>
      </p:sp>
      <p:pic>
        <p:nvPicPr>
          <p:cNvPr id="6" name="Tijdelijke aanduiding voor inhoud 5" descr="Z:\Prullenbak\Tempesta leeuwenjacht008 (2).tif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" t="3906" r="2485" b="4326"/>
          <a:stretch/>
        </p:blipFill>
        <p:spPr bwMode="auto">
          <a:xfrm>
            <a:off x="463375" y="1261973"/>
            <a:ext cx="5488948" cy="382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Z:\Rembrandthuis\Collectie\Grafiek van Rembrandt\Hoge resolutie JPEG\B114(II), Rembrandt, De grote leeuwenjacht, 1641. Ets, staat II (2), 224 x 300 mm, Museum het Rembrandthuis, JPEG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" t="5725" r="5110" b="6234"/>
          <a:stretch/>
        </p:blipFill>
        <p:spPr bwMode="auto">
          <a:xfrm>
            <a:off x="6297876" y="1261973"/>
            <a:ext cx="5056797" cy="38074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/>
          <p:cNvSpPr txBox="1"/>
          <p:nvPr/>
        </p:nvSpPr>
        <p:spPr>
          <a:xfrm>
            <a:off x="552893" y="5497033"/>
            <a:ext cx="112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8a. Antonio Tempesta </a:t>
            </a:r>
            <a:r>
              <a:rPr lang="it-IT" i="1" dirty="0" smtClean="0"/>
              <a:t>Jacht </a:t>
            </a:r>
            <a:r>
              <a:rPr lang="it-IT" i="1" dirty="0"/>
              <a:t>op </a:t>
            </a:r>
            <a:r>
              <a:rPr lang="it-IT" i="1" dirty="0" smtClean="0"/>
              <a:t>leeuwen, </a:t>
            </a:r>
            <a:r>
              <a:rPr lang="it-IT" dirty="0" smtClean="0"/>
              <a:t>ca</a:t>
            </a:r>
            <a:r>
              <a:rPr lang="it-IT" dirty="0"/>
              <a:t>. </a:t>
            </a:r>
            <a:r>
              <a:rPr lang="it-IT" dirty="0" smtClean="0"/>
              <a:t>1600-1620, </a:t>
            </a:r>
            <a:r>
              <a:rPr lang="nl-NL" dirty="0" smtClean="0"/>
              <a:t>ets, 18,7 </a:t>
            </a:r>
            <a:r>
              <a:rPr lang="nl-NL" dirty="0"/>
              <a:t>x 26,4 </a:t>
            </a:r>
            <a:r>
              <a:rPr lang="nl-NL" dirty="0" smtClean="0"/>
              <a:t>cm, Rijksmuseum</a:t>
            </a:r>
            <a:r>
              <a:rPr lang="nl-NL" dirty="0"/>
              <a:t>, </a:t>
            </a:r>
            <a:r>
              <a:rPr lang="nl-NL" dirty="0" smtClean="0"/>
              <a:t>Amsterdam</a:t>
            </a:r>
          </a:p>
          <a:p>
            <a:r>
              <a:rPr lang="it-IT" dirty="0" smtClean="0"/>
              <a:t>8b. Rembrandt </a:t>
            </a:r>
            <a:r>
              <a:rPr lang="it-IT" i="1" dirty="0" smtClean="0"/>
              <a:t>De </a:t>
            </a:r>
            <a:r>
              <a:rPr lang="it-IT" i="1" dirty="0"/>
              <a:t>grote </a:t>
            </a:r>
            <a:r>
              <a:rPr lang="it-IT" i="1" dirty="0" smtClean="0"/>
              <a:t>leeuwenjacht, </a:t>
            </a:r>
            <a:r>
              <a:rPr lang="it-IT" dirty="0" smtClean="0"/>
              <a:t>1624</a:t>
            </a:r>
            <a:r>
              <a:rPr lang="it-IT" i="1" dirty="0" smtClean="0"/>
              <a:t>, </a:t>
            </a:r>
            <a:r>
              <a:rPr lang="nl-NL" dirty="0" smtClean="0"/>
              <a:t>ets </a:t>
            </a:r>
            <a:r>
              <a:rPr lang="nl-NL" dirty="0"/>
              <a:t>en droge </a:t>
            </a:r>
            <a:r>
              <a:rPr lang="nl-NL" dirty="0" smtClean="0"/>
              <a:t>naald, 22,4 </a:t>
            </a:r>
            <a:r>
              <a:rPr lang="nl-NL" dirty="0"/>
              <a:t>x 30 </a:t>
            </a:r>
            <a:r>
              <a:rPr lang="nl-NL" dirty="0" smtClean="0"/>
              <a:t>cm, Museum </a:t>
            </a:r>
            <a:r>
              <a:rPr lang="nl-NL" dirty="0"/>
              <a:t>Het </a:t>
            </a:r>
            <a:r>
              <a:rPr lang="nl-NL" dirty="0" smtClean="0"/>
              <a:t>Rembrandthuis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2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214" y="4864073"/>
            <a:ext cx="10686561" cy="1536727"/>
          </a:xfrm>
        </p:spPr>
        <p:txBody>
          <a:bodyPr>
            <a:normAutofit fontScale="90000"/>
          </a:bodyPr>
          <a:lstStyle/>
          <a:p>
            <a:r>
              <a:rPr lang="nl-NL" sz="2000" b="1" i="1" dirty="0" smtClean="0"/>
              <a:t/>
            </a:r>
            <a:br>
              <a:rPr lang="nl-NL" sz="2000" b="1" i="1" dirty="0" smtClean="0"/>
            </a:br>
            <a:r>
              <a:rPr lang="nl-NL" sz="2000" b="1" i="1" dirty="0"/>
              <a:t/>
            </a:r>
            <a:br>
              <a:rPr lang="nl-NL" sz="2000" b="1" i="1" dirty="0"/>
            </a:br>
            <a:r>
              <a:rPr lang="nl-NL" sz="2000" dirty="0" smtClean="0">
                <a:latin typeface="+mn-lt"/>
              </a:rPr>
              <a:t>9a</a:t>
            </a:r>
            <a:r>
              <a:rPr lang="nl-NL" sz="2000" i="1" dirty="0" smtClean="0">
                <a:latin typeface="+mn-lt"/>
              </a:rPr>
              <a:t>. </a:t>
            </a:r>
            <a:r>
              <a:rPr lang="nl-NL" sz="2000" dirty="0" smtClean="0">
                <a:latin typeface="+mn-lt"/>
              </a:rPr>
              <a:t>Rembrandt</a:t>
            </a:r>
            <a:r>
              <a:rPr lang="nl-NL" sz="2000" i="1" dirty="0" smtClean="0">
                <a:latin typeface="+mn-lt"/>
              </a:rPr>
              <a:t>, De </a:t>
            </a:r>
            <a:r>
              <a:rPr lang="nl-NL" sz="2000" i="1" dirty="0">
                <a:latin typeface="+mn-lt"/>
              </a:rPr>
              <a:t>drie </a:t>
            </a:r>
            <a:r>
              <a:rPr lang="nl-NL" sz="2000" i="1" dirty="0" smtClean="0">
                <a:latin typeface="+mn-lt"/>
              </a:rPr>
              <a:t>kruisen, </a:t>
            </a:r>
            <a:r>
              <a:rPr lang="nl-NL" sz="2000" dirty="0" smtClean="0">
                <a:latin typeface="+mn-lt"/>
              </a:rPr>
              <a:t>1653. Droge </a:t>
            </a:r>
            <a:r>
              <a:rPr lang="nl-NL" sz="2000" dirty="0">
                <a:latin typeface="+mn-lt"/>
              </a:rPr>
              <a:t>naald en </a:t>
            </a:r>
            <a:r>
              <a:rPr lang="nl-NL" sz="2000" dirty="0" smtClean="0">
                <a:latin typeface="+mn-lt"/>
              </a:rPr>
              <a:t>burijn. </a:t>
            </a:r>
            <a:r>
              <a:rPr lang="nl-NL" sz="2000" dirty="0">
                <a:latin typeface="+mn-lt"/>
              </a:rPr>
              <a:t>Staat </a:t>
            </a:r>
            <a:r>
              <a:rPr lang="nl-NL" sz="2000" dirty="0" smtClean="0">
                <a:latin typeface="+mn-lt"/>
              </a:rPr>
              <a:t>IV, 38,5 </a:t>
            </a:r>
            <a:r>
              <a:rPr lang="nl-NL" sz="2000" dirty="0">
                <a:latin typeface="+mn-lt"/>
              </a:rPr>
              <a:t>x 45 </a:t>
            </a:r>
            <a:r>
              <a:rPr lang="nl-NL" sz="2000" dirty="0" smtClean="0">
                <a:latin typeface="+mn-lt"/>
              </a:rPr>
              <a:t>cm. Museum </a:t>
            </a:r>
            <a:r>
              <a:rPr lang="nl-NL" sz="2000" dirty="0">
                <a:latin typeface="+mn-lt"/>
              </a:rPr>
              <a:t>Het </a:t>
            </a:r>
            <a:r>
              <a:rPr lang="nl-NL" sz="2000" dirty="0" smtClean="0">
                <a:latin typeface="+mn-lt"/>
              </a:rPr>
              <a:t>Rembrandthuis</a:t>
            </a:r>
            <a:br>
              <a:rPr lang="nl-NL" sz="2000" dirty="0" smtClean="0">
                <a:latin typeface="+mn-lt"/>
              </a:rPr>
            </a:br>
            <a:r>
              <a:rPr lang="nl-NL" sz="2000" dirty="0" smtClean="0">
                <a:latin typeface="+mn-lt"/>
              </a:rPr>
              <a:t/>
            </a:r>
            <a:br>
              <a:rPr lang="nl-NL" sz="2000" dirty="0" smtClean="0">
                <a:latin typeface="+mn-lt"/>
              </a:rPr>
            </a:br>
            <a:r>
              <a:rPr lang="nl-NL" sz="2000" dirty="0" smtClean="0">
                <a:latin typeface="+mn-lt"/>
              </a:rPr>
              <a:t>9b. </a:t>
            </a:r>
            <a:r>
              <a:rPr lang="it-IT" sz="2000" dirty="0" smtClean="0">
                <a:latin typeface="+mn-lt"/>
              </a:rPr>
              <a:t>Pisanello</a:t>
            </a:r>
            <a:r>
              <a:rPr lang="it-IT" sz="2000" i="1" dirty="0" smtClean="0">
                <a:latin typeface="+mn-lt"/>
              </a:rPr>
              <a:t>, Penning </a:t>
            </a:r>
            <a:r>
              <a:rPr lang="it-IT" sz="2000" i="1" dirty="0">
                <a:latin typeface="+mn-lt"/>
              </a:rPr>
              <a:t>voor Francesco I Gonzaga</a:t>
            </a:r>
            <a:r>
              <a:rPr lang="it-IT" sz="2000" dirty="0">
                <a:latin typeface="+mn-lt"/>
              </a:rPr>
              <a:t>, ca. </a:t>
            </a:r>
            <a:r>
              <a:rPr lang="it-IT" sz="2000" dirty="0" smtClean="0">
                <a:latin typeface="+mn-lt"/>
              </a:rPr>
              <a:t>1444, </a:t>
            </a:r>
            <a:r>
              <a:rPr lang="nl-NL" sz="2000" dirty="0" smtClean="0">
                <a:latin typeface="+mn-lt"/>
              </a:rPr>
              <a:t>brons</a:t>
            </a:r>
            <a:r>
              <a:rPr lang="nl-NL" sz="2000" dirty="0">
                <a:latin typeface="+mn-lt"/>
              </a:rPr>
              <a:t>,</a:t>
            </a:r>
            <a:r>
              <a:rPr lang="nl-NL" sz="2000" dirty="0" smtClean="0">
                <a:latin typeface="+mn-lt"/>
              </a:rPr>
              <a:t> diameter 10 cm. Nederlandsche </a:t>
            </a:r>
            <a:r>
              <a:rPr lang="nl-NL" sz="2000" dirty="0">
                <a:latin typeface="+mn-lt"/>
              </a:rPr>
              <a:t>Bank, Nationale </a:t>
            </a:r>
            <a:r>
              <a:rPr lang="nl-NL" sz="2000" dirty="0" smtClean="0">
                <a:latin typeface="+mn-lt"/>
              </a:rPr>
              <a:t>Numismatische </a:t>
            </a:r>
            <a:r>
              <a:rPr lang="nl-NL" sz="2000" dirty="0">
                <a:latin typeface="+mn-lt"/>
              </a:rPr>
              <a:t>Collectie, </a:t>
            </a:r>
            <a:r>
              <a:rPr lang="nl-NL" sz="2000" dirty="0" smtClean="0">
                <a:latin typeface="+mn-lt"/>
              </a:rPr>
              <a:t>Amsterdam</a:t>
            </a:r>
            <a:br>
              <a:rPr lang="nl-NL" sz="2000" dirty="0" smtClean="0">
                <a:latin typeface="+mn-lt"/>
              </a:rPr>
            </a:br>
            <a:r>
              <a:rPr lang="nl-NL" sz="2000" dirty="0" smtClean="0">
                <a:latin typeface="+mn-lt"/>
              </a:rPr>
              <a:t/>
            </a:r>
            <a:br>
              <a:rPr lang="nl-NL" sz="2000" dirty="0" smtClean="0">
                <a:latin typeface="+mn-lt"/>
              </a:rPr>
            </a:br>
            <a:r>
              <a:rPr lang="nl-NL" sz="2000" dirty="0" smtClean="0">
                <a:latin typeface="+mn-lt"/>
              </a:rPr>
              <a:t>9c. Detail van 9a</a:t>
            </a:r>
            <a:r>
              <a:rPr lang="nl-NL" sz="2000" dirty="0">
                <a:latin typeface="+mn-lt"/>
              </a:rPr>
              <a:t/>
            </a:r>
            <a:br>
              <a:rPr lang="nl-NL" sz="2000" dirty="0">
                <a:latin typeface="+mn-lt"/>
              </a:rPr>
            </a:br>
            <a:r>
              <a:rPr lang="nl-NL" sz="2000" dirty="0" smtClean="0">
                <a:latin typeface="+mn-lt"/>
              </a:rPr>
              <a:t/>
            </a:r>
            <a:br>
              <a:rPr lang="nl-NL" sz="2000" dirty="0" smtClean="0">
                <a:latin typeface="+mn-lt"/>
              </a:rPr>
            </a:br>
            <a:endParaRPr lang="nl-NL" sz="2000" dirty="0">
              <a:latin typeface="+mn-lt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024239" y="505152"/>
            <a:ext cx="8141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>
                <a:latin typeface="+mj-lt"/>
              </a:rPr>
              <a:t>Een 15</a:t>
            </a:r>
            <a:r>
              <a:rPr lang="nl-NL" sz="3200" b="1" baseline="30000" dirty="0" smtClean="0">
                <a:latin typeface="+mj-lt"/>
              </a:rPr>
              <a:t>de</a:t>
            </a:r>
            <a:r>
              <a:rPr lang="nl-NL" sz="3200" b="1" dirty="0" smtClean="0">
                <a:latin typeface="+mj-lt"/>
              </a:rPr>
              <a:t>-eeuwse vorst in een verhaal uit de Bijbel</a:t>
            </a:r>
            <a:endParaRPr lang="nl-NL" sz="3200" dirty="0">
              <a:latin typeface="+mj-lt"/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54" y="1366171"/>
            <a:ext cx="3855485" cy="3057399"/>
          </a:xfrm>
          <a:prstGeom prst="rect">
            <a:avLst/>
          </a:prstGeom>
        </p:spPr>
      </p:pic>
      <p:pic>
        <p:nvPicPr>
          <p:cNvPr id="9" name="Tijdelijke aanduiding voor inhou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9383" y="1366171"/>
            <a:ext cx="3061399" cy="306139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15" y="1366171"/>
            <a:ext cx="2595701" cy="30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214</Words>
  <Application>Microsoft Office PowerPoint</Application>
  <PresentationFormat>Breedbeeld</PresentationFormat>
  <Paragraphs>27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Kantoorthema</vt:lpstr>
      <vt:lpstr>Rembrandts kunstkamer</vt:lpstr>
      <vt:lpstr>Kunstwerken die Rembrandt heeft gemaakt…</vt:lpstr>
      <vt:lpstr>Rembrandts huis</vt:lpstr>
      <vt:lpstr>                          </vt:lpstr>
      <vt:lpstr>                                                </vt:lpstr>
      <vt:lpstr>PowerPoint-presentatie</vt:lpstr>
      <vt:lpstr>                                </vt:lpstr>
      <vt:lpstr>PowerPoint-presentatie</vt:lpstr>
      <vt:lpstr>  9a. Rembrandt, De drie kruisen, 1653. Droge naald en burijn. Staat IV, 38,5 x 45 cm. Museum Het Rembrandthuis  9b. Pisanello, Penning voor Francesco I Gonzaga, ca. 1444, brons, diameter 10 cm. Nederlandsche Bank, Nationale Numismatische Collectie, Amsterdam  9c. Detail van 9a  </vt:lpstr>
      <vt:lpstr>   10. Rembrandt, Leerling tekenend naar een gipsen beeld, ca.1641, Ets, 9,4 x 6,4 cm, Museum Het Rembrandthuis  </vt:lpstr>
      <vt:lpstr>11a. Schelpen in de Kunstcaemer van het Rembrandthuis 11b. Wenzel Hollar, Trochus-schelp,1646. Ets 11c. Rembrandt, De schelp (Conus marmoreus) ca. 1650.  Ets, drogenaald en burijn, 9,7 x 13,2 cm, Museum Het Rembrandthuis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Gekke bekken</dc:title>
  <dc:creator>Aernout Hagen</dc:creator>
  <cp:lastModifiedBy>Wim Schot</cp:lastModifiedBy>
  <cp:revision>44</cp:revision>
  <dcterms:created xsi:type="dcterms:W3CDTF">2017-06-12T11:17:08Z</dcterms:created>
  <dcterms:modified xsi:type="dcterms:W3CDTF">2018-11-02T12:11:52Z</dcterms:modified>
</cp:coreProperties>
</file>